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1"/>
  </p:notesMasterIdLst>
  <p:handoutMasterIdLst>
    <p:handoutMasterId r:id="rId22"/>
  </p:handoutMasterIdLst>
  <p:sldIdLst>
    <p:sldId id="332" r:id="rId4"/>
    <p:sldId id="333" r:id="rId5"/>
    <p:sldId id="334" r:id="rId6"/>
    <p:sldId id="336" r:id="rId7"/>
    <p:sldId id="338" r:id="rId8"/>
    <p:sldId id="339" r:id="rId9"/>
    <p:sldId id="360" r:id="rId10"/>
    <p:sldId id="346" r:id="rId11"/>
    <p:sldId id="361" r:id="rId12"/>
    <p:sldId id="362" r:id="rId13"/>
    <p:sldId id="364" r:id="rId14"/>
    <p:sldId id="365" r:id="rId15"/>
    <p:sldId id="366" r:id="rId16"/>
    <p:sldId id="367" r:id="rId17"/>
    <p:sldId id="354" r:id="rId18"/>
    <p:sldId id="358" r:id="rId19"/>
    <p:sldId id="368" r:id="rId20"/>
  </p:sldIdLst>
  <p:sldSz cx="12192000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3F955-F58F-987C-2CEB-F04F239FA84D}" v="349" dt="2025-07-09T17:24:57.175"/>
    <p1510:client id="{45E2FA77-0F1A-3F6A-B975-C638ED760807}" v="756" dt="2025-07-09T14:18:33.669"/>
    <p1510:client id="{4EEFA6E8-AFE7-F4AF-3B06-6D3C7FCD6E5D}" v="1606" dt="2025-07-09T16:56:35.718"/>
    <p1510:client id="{6BFE37CE-727E-C679-4A8E-0C8288CEB8D9}" v="1304" dt="2025-07-10T13:04:54.586"/>
    <p1510:client id="{99E07D01-B6B3-1CD2-76E3-EB74655FB907}" v="2467" dt="2025-07-10T08:56:19.587"/>
    <p1510:client id="{9C123672-B7C0-38D8-A769-C4DB5698F2D1}" v="16" dt="2025-07-10T09:03:51.470"/>
    <p1510:client id="{9F9FF5AF-F6B1-D73B-6BAD-A67686967A0F}" v="163" dt="2025-07-10T17:36:03.993"/>
    <p1510:client id="{AF5C09D1-6CF6-B1E4-A14E-2B8082CB4879}" v="76" dt="2025-07-09T11:35:33.171"/>
    <p1510:client id="{B4467974-1EF4-2D42-E268-45E3AB3055B8}" v="158" dt="2025-07-10T17:28:10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4" autoAdjust="0"/>
    <p:restoredTop sz="84624" autoAdjust="0"/>
  </p:normalViewPr>
  <p:slideViewPr>
    <p:cSldViewPr>
      <p:cViewPr varScale="1">
        <p:scale>
          <a:sx n="134" d="100"/>
          <a:sy n="134" d="100"/>
        </p:scale>
        <p:origin x="18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592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1680" y="-10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C15E57-701A-C393-8969-EED5659831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78567-C5B4-2080-1C61-1F0D0940D1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050B9CDA-7936-4CA0-8238-C815AEB81211}" type="datetimeFigureOut">
              <a:rPr lang="en-US"/>
              <a:pPr>
                <a:defRPr/>
              </a:pPr>
              <a:t>7/15/25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63F1F-D850-6356-29B8-3F3D72582C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FE13F-4D33-391A-E46C-A388F3BE45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64061F74-2498-458F-97FB-D1DBD8D7B2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640773-BC49-9C38-DEDD-957F29CBE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613D1-AF6E-D52D-6088-2E87A18DE7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F7D1662-C141-4CE6-8057-50165061B5B3}" type="datetimeFigureOut">
              <a:rPr lang="en-US"/>
              <a:pPr>
                <a:defRPr/>
              </a:pPr>
              <a:t>7/15/25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E44B0A-1AED-DB65-CBC9-DD1B39E78C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3D3A24-574A-66BC-96E1-7B6DED107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615DB-2D18-33F7-E975-B1A7F27CD3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8F767-4A03-7526-8267-7A3035A27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F0F9E5-F04F-4CC7-9B9D-4A0380F9E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0AC0C368-6DC2-321F-B108-89EBE0CF6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74B7534F-7930-411D-5C70-68C33E79E8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ro-RO" alt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2D8CE-F546-3150-D94E-E6F954328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B75F39-D1A7-4BF7-9620-99A23DCFFFB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54A77-D8A0-9EC3-E758-85BA6FA9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8358F76A-768A-149B-B613-B44DCC5E9A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807C6723-69DA-5240-F98D-001B78DA1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38C70-5280-C000-0567-38E6ED760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23AE9-43CC-4CAA-A92E-A186B4A270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04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0EB5F-3A63-43A7-1566-6A968BB81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D722F3B1-BEBB-D6A0-512B-4C05D3C6A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DC0B7EC1-EB87-712F-5FAC-99401FE6D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FAE67-3C5B-9343-17D0-33FB11240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23AE9-43CC-4CAA-A92E-A186B4A270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DE80E7DA-2E1B-37AA-CEAB-6CC8E33C1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B2B38538-38B3-3B05-F5F1-65AF0E53D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23C29-4891-5CA6-37F1-A152126C1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882155-B9A0-46CC-AC31-4A19335FED7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54A54E4-E005-EE70-C68D-9BBF455B0E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2FE5D475-BE6F-2F6A-B2E1-13E6B11B7D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78548-ED65-874F-18E6-56B5DF7D0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41E959-77E1-4ABA-AFD4-1AA2AB218B3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11813735-4166-D885-7B9F-B201320EB3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7612E019-DECC-9069-CDE1-EE64F4B3F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4AF21-5F05-1653-6F03-9042BBA97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7B5616-7002-4EB1-B409-8BB0120A47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B11DC11D-76C8-ED35-029D-BEC1F88F5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0C978F17-017B-E81D-0ACE-46556C31F8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9D4E6-41B8-CDB3-5062-E5DE2BFD4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3EAB4-6DF9-4AFF-8E84-AE783C4C756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69959A5A-FFF2-C09B-8DE1-111A97BFE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5C8C2BF8-24A3-CAF1-D4A4-C9B7E91EC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ro-RO" altLang="ro-RO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390EF-FE94-4516-BA80-916D9D06C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D3206E-756B-4638-B21D-F604A0C2D6A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3C539E32-056D-2E71-6034-2D876A893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75917B20-B6AC-7530-12BF-2ADDBAA5F2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CA686-D976-CD41-29CD-D7E8B0088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73391B-E58C-43FB-9B11-5D20F9ECBC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B75D-AD6B-B8A4-998D-F042B6B2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983BD744-9231-A6FD-BC5E-05DEABBCD3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E7EEE75-15B3-876B-4CBB-ABAB9D6CD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3FAF1-3049-83A6-C6BB-D89B694F9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23AE9-43CC-4CAA-A92E-A186B4A2704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652560B0-C842-57AD-61A9-ADD0BCD4D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8F6F73D5-CCFC-8364-DFD4-DD591C8D8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CB5D3-5224-A47D-928A-BBDBD0A84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FA448C-E712-4C26-89C7-BFC922AA0FD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E96A2-E70B-1E02-191B-95D0B934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6C58918A-9954-F1A6-AFAB-09268FCE18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70200158-3DE4-5FC5-CD92-B86B66EA7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CD4FB-35B8-620F-6033-AC7D51BED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23AE9-43CC-4CAA-A92E-A186B4A2704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55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5512-E326-B1E3-AA09-9EC7FC2D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5C0A87C4-06B8-2A69-B95E-CA027EBF61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264AEB6A-266B-37ED-C3F2-383CE3457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o-RO" alt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69970-F9F9-9E5D-9AB3-9E27876477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23AE9-43CC-4CAA-A92E-A186B4A270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2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6BB55B-0A51-ADE2-63F2-FBE89896C0F1}"/>
              </a:ext>
            </a:extLst>
          </p:cNvPr>
          <p:cNvSpPr/>
          <p:nvPr userDrawn="1"/>
        </p:nvSpPr>
        <p:spPr>
          <a:xfrm>
            <a:off x="3657600" y="457200"/>
            <a:ext cx="85344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Helvetica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5759B-9850-CC01-B53C-2033731FA2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47675"/>
            <a:ext cx="1828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133600"/>
            <a:ext cx="12192000" cy="2667000"/>
          </a:xfrm>
        </p:spPr>
        <p:txBody>
          <a:bodyPr>
            <a:normAutofit/>
          </a:bodyPr>
          <a:lstStyle>
            <a:lvl1pPr algn="ctr">
              <a:defRPr sz="3800" baseline="0">
                <a:latin typeface="Helvetic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759200" y="457200"/>
            <a:ext cx="8026400" cy="1066800"/>
          </a:xfrm>
        </p:spPr>
        <p:txBody>
          <a:bodyPr anchor="ctr">
            <a:noAutofit/>
          </a:bodyPr>
          <a:lstStyle>
            <a:lvl1pPr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080000" y="6019800"/>
            <a:ext cx="6502400" cy="457200"/>
          </a:xfrm>
        </p:spPr>
        <p:txBody>
          <a:bodyPr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1800" b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lvetica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45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45B134-6BDB-8CDE-841C-F30B1394DB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496050"/>
            <a:ext cx="12177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1861A1-A278-9450-30E1-B6B9535519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477000"/>
            <a:ext cx="622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AC92F-234B-558C-0C30-650E112F65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1200" y="6527800"/>
            <a:ext cx="1056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1400">
                <a:solidFill>
                  <a:schemeClr val="bg1"/>
                </a:solidFill>
                <a:latin typeface="Helvetica" panose="020B0604020202020204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28600"/>
            <a:ext cx="11277600" cy="990600"/>
          </a:xfrm>
        </p:spPr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1277600" cy="4800600"/>
          </a:xfrm>
        </p:spPr>
        <p:txBody>
          <a:bodyPr/>
          <a:lstStyle>
            <a:lvl1pPr>
              <a:buFont typeface="Arial" pitchFamily="34" charset="0"/>
              <a:buChar char="•"/>
              <a:defRPr>
                <a:latin typeface="Helvetica" pitchFamily="34" charset="0"/>
              </a:defRPr>
            </a:lvl1pPr>
            <a:lvl2pPr>
              <a:buFont typeface="Arial" pitchFamily="34" charset="0"/>
              <a:buChar char="•"/>
              <a:defRPr>
                <a:latin typeface="Helvetica" pitchFamily="34" charset="0"/>
              </a:defRPr>
            </a:lvl2pPr>
            <a:lvl3pPr>
              <a:buFont typeface="Arial" pitchFamily="34" charset="0"/>
              <a:buChar char="•"/>
              <a:defRPr>
                <a:latin typeface="Helvetica" pitchFamily="34" charset="0"/>
              </a:defRPr>
            </a:lvl3pPr>
            <a:lvl4pPr>
              <a:buFont typeface="Arial" pitchFamily="34" charset="0"/>
              <a:buChar char="•"/>
              <a:defRPr>
                <a:latin typeface="Helvetica" pitchFamily="34" charset="0"/>
              </a:defRPr>
            </a:lvl4pPr>
            <a:lvl5pPr>
              <a:buFont typeface="Arial" pitchFamily="34" charset="0"/>
              <a:buChar char="•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6EC66745-ABFE-51D2-50BE-DE1A7DFB62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0800" y="6553200"/>
            <a:ext cx="6096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3F296C1-8FEF-4391-A46F-4FDFDD0044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68DF53-30BA-DFE1-0881-DA72170D73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496050"/>
            <a:ext cx="12177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68A258CA-09B8-2EFD-4643-251AC3E327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477000"/>
            <a:ext cx="622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A6364-0957-53C1-48AE-15CD1D8E72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1200" y="6500813"/>
            <a:ext cx="1056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1400">
                <a:solidFill>
                  <a:schemeClr val="bg1"/>
                </a:solidFill>
                <a:latin typeface="Helvetica" panose="020B0604020202020204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buFont typeface="Courier New" pitchFamily="49" charset="0"/>
              <a:buChar char="o"/>
              <a:defRPr>
                <a:latin typeface="Helvetica" pitchFamily="34" charset="0"/>
              </a:defRPr>
            </a:lvl1pPr>
            <a:lvl2pPr>
              <a:buFont typeface="Courier New" pitchFamily="49" charset="0"/>
              <a:buChar char="o"/>
              <a:defRPr>
                <a:latin typeface="Helvetica" pitchFamily="34" charset="0"/>
              </a:defRPr>
            </a:lvl2pPr>
            <a:lvl3pPr>
              <a:buFont typeface="Courier New" pitchFamily="49" charset="0"/>
              <a:buChar char="o"/>
              <a:defRPr>
                <a:latin typeface="Helvetica" pitchFamily="34" charset="0"/>
              </a:defRPr>
            </a:lvl3pPr>
            <a:lvl4pPr>
              <a:buFont typeface="Courier New" pitchFamily="49" charset="0"/>
              <a:buChar char="o"/>
              <a:defRPr>
                <a:latin typeface="Helvetica" pitchFamily="34" charset="0"/>
              </a:defRPr>
            </a:lvl4pPr>
            <a:lvl5pPr>
              <a:buFont typeface="Courier New" pitchFamily="49" charset="0"/>
              <a:buChar char="o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buFont typeface="Courier New" pitchFamily="49" charset="0"/>
              <a:buChar char="o"/>
              <a:defRPr>
                <a:latin typeface="Helvetica" pitchFamily="34" charset="0"/>
              </a:defRPr>
            </a:lvl1pPr>
            <a:lvl2pPr>
              <a:buFont typeface="Courier New" pitchFamily="49" charset="0"/>
              <a:buChar char="o"/>
              <a:defRPr>
                <a:latin typeface="Helvetica" pitchFamily="34" charset="0"/>
              </a:defRPr>
            </a:lvl2pPr>
            <a:lvl3pPr>
              <a:buFont typeface="Courier New" pitchFamily="49" charset="0"/>
              <a:buChar char="o"/>
              <a:defRPr>
                <a:latin typeface="Helvetica" pitchFamily="34" charset="0"/>
              </a:defRPr>
            </a:lvl3pPr>
            <a:lvl4pPr>
              <a:buFont typeface="Courier New" pitchFamily="49" charset="0"/>
              <a:buChar char="o"/>
              <a:defRPr>
                <a:latin typeface="Helvetica" pitchFamily="34" charset="0"/>
              </a:defRPr>
            </a:lvl4pPr>
            <a:lvl5pPr>
              <a:buFont typeface="Courier New" pitchFamily="49" charset="0"/>
              <a:buChar char="o"/>
              <a:defRPr>
                <a:latin typeface="Helvetic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D326CD74-9981-2667-B8B7-3A99C2B19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0800" y="6553200"/>
            <a:ext cx="6096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91AAB06-1FF4-44F1-B73A-F25E5C22C9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2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27DA7F92-BB04-3771-8DDD-A67ABF9A53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496050"/>
            <a:ext cx="12177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784ED631-7162-38E0-E2EB-535C825B3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477000"/>
            <a:ext cx="622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C7DD4-5983-DA6E-64EE-561F645B19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1200" y="6500813"/>
            <a:ext cx="1056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1400">
                <a:solidFill>
                  <a:schemeClr val="bg1"/>
                </a:solidFill>
                <a:latin typeface="Helvetica" panose="020B0604020202020204" pitchFamily="34" charset="0"/>
              </a:rPr>
              <a:t>DSRL – Distributed Systems Research Laboratory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379200" cy="990600"/>
          </a:xfrm>
        </p:spPr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B3C05EF0-798D-138A-77C6-15D8BDBEE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0800" y="6553200"/>
            <a:ext cx="6096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Helvetica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627ACE-91FD-4330-B724-CEA5476115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9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F469DB98-EF72-27C3-32AF-A59C78F0E5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152400"/>
            <a:ext cx="11379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o-RO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6B556AE6-5546-2F5E-F575-5E09AA99A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600200"/>
            <a:ext cx="11379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o-RO"/>
              <a:t>Click to edit Master text styles</a:t>
            </a:r>
          </a:p>
          <a:p>
            <a:pPr lvl="1"/>
            <a:r>
              <a:rPr lang="en-US" altLang="ro-RO"/>
              <a:t>Second level</a:t>
            </a:r>
          </a:p>
          <a:p>
            <a:pPr lvl="2"/>
            <a:r>
              <a:rPr lang="en-US" altLang="ro-RO"/>
              <a:t>Third level</a:t>
            </a:r>
          </a:p>
          <a:p>
            <a:pPr lvl="3"/>
            <a:r>
              <a:rPr lang="en-US" altLang="ro-RO"/>
              <a:t>Fourth level</a:t>
            </a:r>
          </a:p>
          <a:p>
            <a:pPr lvl="4"/>
            <a:r>
              <a:rPr lang="en-US" altLang="ro-RO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D291F-F52A-64C0-C5DF-7BA9E5F035D8}"/>
              </a:ext>
            </a:extLst>
          </p:cNvPr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49F36-DD47-45F1-2F59-FF1CA3C15B57}"/>
              </a:ext>
            </a:extLst>
          </p:cNvPr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7017C-6E6E-79A9-823D-5FDE29516A78}"/>
              </a:ext>
            </a:extLst>
          </p:cNvPr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31" name="Picture 2">
            <a:extLst>
              <a:ext uri="{FF2B5EF4-FFF2-40B4-BE49-F238E27FC236}">
                <a16:creationId xmlns:a16="http://schemas.microsoft.com/office/drawing/2014/main" id="{304AD6AA-AC3E-9E16-235C-C720212CEE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496050"/>
            <a:ext cx="12177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4">
            <a:extLst>
              <a:ext uri="{FF2B5EF4-FFF2-40B4-BE49-F238E27FC236}">
                <a16:creationId xmlns:a16="http://schemas.microsoft.com/office/drawing/2014/main" id="{625C3ADB-3E72-7522-D6CA-60C9AE7E9D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6477000"/>
            <a:ext cx="6223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Box 11">
            <a:extLst>
              <a:ext uri="{FF2B5EF4-FFF2-40B4-BE49-F238E27FC236}">
                <a16:creationId xmlns:a16="http://schemas.microsoft.com/office/drawing/2014/main" id="{786B8874-FAA5-7EC0-2378-70C950D16D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1200" y="6553200"/>
            <a:ext cx="1056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1400">
                <a:solidFill>
                  <a:schemeClr val="bg1"/>
                </a:solidFill>
                <a:latin typeface="Helvetica" panose="020B0604020202020204" pitchFamily="34" charset="0"/>
              </a:rPr>
              <a:t>DSRL – Distributed Systems Research Laboratory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D9C16C5-97AE-72FC-F8F6-A1789135EE30}"/>
              </a:ext>
            </a:extLst>
          </p:cNvPr>
          <p:cNvSpPr txBox="1">
            <a:spLocks/>
          </p:cNvSpPr>
          <p:nvPr userDrawn="1"/>
        </p:nvSpPr>
        <p:spPr>
          <a:xfrm>
            <a:off x="11480800" y="6553200"/>
            <a:ext cx="609600" cy="228600"/>
          </a:xfrm>
          <a:prstGeom prst="rect">
            <a:avLst/>
          </a:prstGeom>
        </p:spPr>
        <p:txBody>
          <a:bodyPr/>
          <a:lstStyle>
            <a:lvl1pPr>
              <a:defRPr sz="1200" b="0">
                <a:latin typeface="Helvetica" pitchFamily="34" charset="0"/>
                <a:cs typeface="Arial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2C41381-1F6E-47FB-8CD6-1D4CBDC0D228}" type="slidenum">
              <a:rPr lang="en-US" smtClean="0">
                <a:solidFill>
                  <a:schemeClr val="bg1"/>
                </a:solidFill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Helvetic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Helvetica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Courier New" panose="02070309020205020404" pitchFamily="49" charset="0"/>
        <a:buChar char="o"/>
        <a:defRPr sz="29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Courier New" panose="02070309020205020404" pitchFamily="49" charset="0"/>
        <a:buChar char="o"/>
        <a:defRPr sz="2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Courier New" panose="02070309020205020404" pitchFamily="49" charset="0"/>
        <a:buChar char="o"/>
        <a:defRPr sz="23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ksys.com/blog/what-are-energy-baselines-enb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srl.eu/" TargetMode="External"/><Relationship Id="rId4" Type="http://schemas.openxmlformats.org/officeDocument/2006/relationships/hyperlink" Target="https://williamkoehrsen.medium.com/random-forest-simple-explanation-377895a60d2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srl.eu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srl.e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rl.e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D716FD01-EBAC-C5A9-6F19-221BDC36A55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18770" indent="-318770" eaLnBrk="1" hangingPunct="1"/>
            <a:r>
              <a:rPr lang="en-US" altLang="ro-RO" dirty="0" err="1">
                <a:latin typeface="Times New Roman"/>
                <a:cs typeface="Times New Roman"/>
              </a:rPr>
              <a:t>Universitatea</a:t>
            </a:r>
            <a:r>
              <a:rPr lang="en-US" altLang="ro-RO" dirty="0">
                <a:latin typeface="Times New Roman"/>
                <a:cs typeface="Times New Roman"/>
              </a:rPr>
              <a:t> </a:t>
            </a:r>
            <a:r>
              <a:rPr lang="en-US" altLang="ro-RO" dirty="0" err="1">
                <a:latin typeface="Times New Roman"/>
                <a:cs typeface="Times New Roman"/>
              </a:rPr>
              <a:t>Tehnică</a:t>
            </a:r>
            <a:r>
              <a:rPr lang="en-US" altLang="ro-RO" dirty="0">
                <a:latin typeface="Times New Roman"/>
                <a:cs typeface="Times New Roman"/>
              </a:rPr>
              <a:t> din Cluj-Napoca</a:t>
            </a:r>
            <a:endParaRPr lang="ro-RO" dirty="0"/>
          </a:p>
          <a:p>
            <a:pPr marL="318770" indent="-318770" eaLnBrk="1" hangingPunct="1"/>
            <a:r>
              <a:rPr lang="en-US" altLang="ro-RO" dirty="0" err="1">
                <a:latin typeface="Times New Roman"/>
                <a:cs typeface="Times New Roman"/>
              </a:rPr>
              <a:t>Facultatea</a:t>
            </a:r>
            <a:r>
              <a:rPr lang="en-US" altLang="ro-RO" dirty="0">
                <a:latin typeface="Times New Roman"/>
                <a:cs typeface="Times New Roman"/>
              </a:rPr>
              <a:t> de </a:t>
            </a:r>
            <a:r>
              <a:rPr lang="en-US" altLang="ro-RO" dirty="0" err="1">
                <a:latin typeface="Times New Roman"/>
                <a:cs typeface="Times New Roman"/>
              </a:rPr>
              <a:t>Automatică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r>
              <a:rPr lang="en-US" altLang="ro-RO" dirty="0" err="1">
                <a:latin typeface="Times New Roman"/>
                <a:cs typeface="Times New Roman"/>
              </a:rPr>
              <a:t>și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r>
              <a:rPr lang="en-US" altLang="ro-RO" dirty="0" err="1">
                <a:latin typeface="Times New Roman"/>
                <a:cs typeface="Times New Roman"/>
              </a:rPr>
              <a:t>Calculatoare</a:t>
            </a:r>
            <a:endParaRPr lang="en-US" altLang="ro-RO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 eaLnBrk="1" hangingPunct="1"/>
            <a:r>
              <a:rPr lang="en-US" altLang="ro-RO" dirty="0" err="1">
                <a:latin typeface="Times New Roman"/>
                <a:cs typeface="Times New Roman"/>
              </a:rPr>
              <a:t>Departamentul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r>
              <a:rPr lang="en-US" altLang="ro-RO" dirty="0" err="1">
                <a:latin typeface="Times New Roman"/>
                <a:cs typeface="Times New Roman"/>
              </a:rPr>
              <a:t>Calculatoare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endParaRPr lang="en-US" alt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44EB9A-FE48-DC7E-B61B-2028BA464D11}"/>
              </a:ext>
            </a:extLst>
          </p:cNvPr>
          <p:cNvSpPr txBox="1">
            <a:spLocks/>
          </p:cNvSpPr>
          <p:nvPr/>
        </p:nvSpPr>
        <p:spPr bwMode="auto">
          <a:xfrm>
            <a:off x="1524000" y="2821236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>
            <a:normAutofit fontScale="85000" lnSpcReduction="10000"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PREDICȚIA ȘI OPTIMIZAREA CONSUMULUI ENERGETIC ÎN INTERVALE DE VÂRF ÎN CLĂDIRI NON-REZIDENȚIALE UTILIZÂND ALGORITMI METAEURISTICI</a:t>
            </a:r>
            <a:endParaRPr lang="ro-RO" dirty="0">
              <a:solidFill>
                <a:schemeClr val="tx2"/>
              </a:solidFill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8079EC-B67F-43F5-5711-3E809CC7E840}"/>
              </a:ext>
            </a:extLst>
          </p:cNvPr>
          <p:cNvSpPr txBox="1">
            <a:spLocks/>
          </p:cNvSpPr>
          <p:nvPr/>
        </p:nvSpPr>
        <p:spPr bwMode="auto">
          <a:xfrm>
            <a:off x="1524000" y="49530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Student: Daniel-Ioan Boar</a:t>
            </a:r>
          </a:p>
          <a:p>
            <a:pPr algn="ctr">
              <a:defRPr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Coordonator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: Asist. Ing. Mircea Gabriel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Antonesi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ctr" eaLnBrk="1" hangingPunct="1">
              <a:defRPr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Departamentul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Calculatoare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</a:p>
          <a:p>
            <a:pPr algn="ctr" eaLnBrk="1" hangingPunct="1">
              <a:defRPr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Universitatea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Tehnică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 din Cluj-Napoca  </a:t>
            </a:r>
          </a:p>
          <a:p>
            <a:pPr algn="ctr" eaLnBrk="1" hangingPunct="1"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Cluj-Napoca, Romania </a:t>
            </a:r>
            <a:endParaRPr lang="en-US" sz="1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0822B-98A1-FF8B-4193-FB79BDB4BF6F}"/>
              </a:ext>
            </a:extLst>
          </p:cNvPr>
          <p:cNvSpPr txBox="1">
            <a:spLocks/>
          </p:cNvSpPr>
          <p:nvPr/>
        </p:nvSpPr>
        <p:spPr bwMode="auto">
          <a:xfrm>
            <a:off x="4718891" y="6163018"/>
            <a:ext cx="2763398" cy="38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3000" dirty="0">
                <a:solidFill>
                  <a:schemeClr val="tx2"/>
                </a:solidFill>
                <a:latin typeface="Times New Roman"/>
                <a:ea typeface="+mj-ea"/>
                <a:cs typeface="Times New Roman"/>
              </a:rPr>
              <a:t>IULIE 2025</a:t>
            </a:r>
            <a:endParaRPr lang="ro-RO" dirty="0"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7DFD0-7CFE-51A0-F92F-3DB909DAC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79B914D8-0FA8-8D4D-7545-E51882CA8A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Setul</a:t>
            </a:r>
            <a:r>
              <a:rPr lang="en-US" altLang="ro-RO" sz="3600" dirty="0">
                <a:latin typeface="Times New Roman"/>
                <a:cs typeface="Times New Roman"/>
              </a:rPr>
              <a:t> de date</a:t>
            </a:r>
            <a:endParaRPr lang="en-US" altLang="ro-RO" sz="3200" dirty="0">
              <a:latin typeface="Times New Roman"/>
              <a:cs typeface="Times New Roman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5F83587A-2718-10E4-5DE9-99AD07AE6F3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63133-032E-4256-9D2A-4E81B39E94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EFBDA213-5A11-7E51-388B-EED8F7157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pic>
        <p:nvPicPr>
          <p:cNvPr id="3" name="Imagine 2" descr="O imagine care conține text, Interval, captură de ecran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D055A209-E4F0-D9F3-C31A-873055703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1341"/>
            <a:ext cx="6096000" cy="2531850"/>
          </a:xfrm>
          <a:prstGeom prst="rect">
            <a:avLst/>
          </a:prstGeom>
        </p:spPr>
      </p:pic>
      <p:pic>
        <p:nvPicPr>
          <p:cNvPr id="4" name="Imagine 3" descr="O imagine care conține text, captură de ecran, diagramă, Paralel&#10;&#10;Conținutul generat de inteligența artificială poate fi incorect.">
            <a:extLst>
              <a:ext uri="{FF2B5EF4-FFF2-40B4-BE49-F238E27FC236}">
                <a16:creationId xmlns:a16="http://schemas.microsoft.com/office/drawing/2014/main" id="{10A632BC-5616-C129-ED39-E7DEADD6E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914" y="1505639"/>
            <a:ext cx="6010797" cy="4140507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476EBD0D-8E31-ACE8-F17D-89AE979C9209}"/>
              </a:ext>
            </a:extLst>
          </p:cNvPr>
          <p:cNvSpPr txBox="1"/>
          <p:nvPr/>
        </p:nvSpPr>
        <p:spPr>
          <a:xfrm>
            <a:off x="185452" y="1701523"/>
            <a:ext cx="591054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o-RO" sz="2000" dirty="0">
                <a:latin typeface="Times New Roman"/>
                <a:cs typeface="Times New Roman"/>
              </a:rPr>
              <a:t>perioadă de </a:t>
            </a:r>
            <a:r>
              <a:rPr lang="ro-RO" sz="2000" b="1" dirty="0">
                <a:latin typeface="Times New Roman"/>
                <a:cs typeface="Times New Roman"/>
              </a:rPr>
              <a:t>2 ani </a:t>
            </a:r>
            <a:r>
              <a:rPr lang="ro-RO" sz="2000" dirty="0">
                <a:latin typeface="Times New Roman"/>
                <a:cs typeface="Times New Roman"/>
              </a:rPr>
              <a:t>(2016-2017)</a:t>
            </a:r>
          </a:p>
          <a:p>
            <a:pPr marL="285750" indent="-285750">
              <a:buFont typeface="Arial"/>
              <a:buChar char="•"/>
            </a:pPr>
            <a:r>
              <a:rPr lang="ro-RO" sz="2000" b="1" dirty="0">
                <a:latin typeface="Times New Roman"/>
                <a:cs typeface="Times New Roman"/>
              </a:rPr>
              <a:t>30</a:t>
            </a:r>
            <a:r>
              <a:rPr lang="ro-RO" sz="2000" dirty="0">
                <a:latin typeface="Times New Roman"/>
                <a:cs typeface="Times New Roman"/>
              </a:rPr>
              <a:t> de clădiri non-rezidențiale din statul Florida</a:t>
            </a:r>
          </a:p>
          <a:p>
            <a:pPr marL="285750" indent="-285750">
              <a:buFont typeface="Arial"/>
              <a:buChar char="•"/>
            </a:pPr>
            <a:r>
              <a:rPr lang="en-US" altLang="en-US" sz="2000" dirty="0">
                <a:latin typeface="Times New Roman"/>
                <a:cs typeface="Arial"/>
              </a:rPr>
              <a:t>date </a:t>
            </a:r>
            <a:r>
              <a:rPr lang="en-US" altLang="en-US" sz="2000" dirty="0" err="1">
                <a:latin typeface="Times New Roman"/>
                <a:cs typeface="Arial"/>
              </a:rPr>
              <a:t>istorice</a:t>
            </a:r>
            <a:r>
              <a:rPr lang="en-US" altLang="en-US" sz="2000" dirty="0">
                <a:latin typeface="Times New Roman"/>
                <a:cs typeface="Arial"/>
              </a:rPr>
              <a:t> de </a:t>
            </a:r>
            <a:r>
              <a:rPr lang="en-US" altLang="en-US" sz="2000" dirty="0" err="1">
                <a:latin typeface="Times New Roman"/>
                <a:cs typeface="Arial"/>
              </a:rPr>
              <a:t>consum</a:t>
            </a:r>
            <a:r>
              <a:rPr lang="en-US" altLang="en-US" sz="2000" dirty="0">
                <a:latin typeface="Times New Roman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Times New Roman"/>
                <a:cs typeface="Arial" panose="020B0604020202020204" pitchFamily="34" charset="0"/>
              </a:rPr>
              <a:t>și</a:t>
            </a:r>
            <a:r>
              <a:rPr lang="en-US" altLang="en-US" sz="2000" dirty="0">
                <a:latin typeface="Times New Roman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latin typeface="Times New Roman"/>
                <a:cs typeface="Arial"/>
              </a:rPr>
              <a:t>date </a:t>
            </a:r>
            <a:r>
              <a:rPr lang="en-US" altLang="en-US" sz="2000" dirty="0" err="1">
                <a:latin typeface="Times New Roman"/>
                <a:cs typeface="Arial"/>
              </a:rPr>
              <a:t>meteorologice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endParaRPr lang="en-US" altLang="en-US" sz="2000" dirty="0">
              <a:latin typeface="Times New Roman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ro-RO" sz="2000" dirty="0">
                <a:latin typeface="Times New Roman"/>
                <a:cs typeface="Times New Roman"/>
              </a:rPr>
              <a:t>s-a aplicat coeficientul </a:t>
            </a:r>
            <a:r>
              <a:rPr lang="ro-RO" sz="2000" dirty="0" err="1">
                <a:latin typeface="Times New Roman"/>
                <a:cs typeface="Times New Roman"/>
              </a:rPr>
              <a:t>Pearson</a:t>
            </a:r>
            <a:r>
              <a:rPr lang="ro-RO" sz="2000" dirty="0">
                <a:latin typeface="Times New Roman"/>
                <a:cs typeface="Times New Roman"/>
              </a:rPr>
              <a:t> pentru corelația între consum și variabile meteorologice</a:t>
            </a:r>
          </a:p>
        </p:txBody>
      </p:sp>
    </p:spTree>
    <p:extLst>
      <p:ext uri="{BB962C8B-B14F-4D97-AF65-F5344CB8AC3E}">
        <p14:creationId xmlns:p14="http://schemas.microsoft.com/office/powerpoint/2010/main" val="110072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69C1-1570-8619-88AF-C504794A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1919FE8-4204-F7CF-5E45-35450134A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Rezultate</a:t>
            </a:r>
            <a:br>
              <a:rPr lang="en-US" alt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600" dirty="0" err="1">
                <a:latin typeface="Times New Roman"/>
                <a:cs typeface="Times New Roman"/>
              </a:rPr>
              <a:t>Modele</a:t>
            </a:r>
            <a:r>
              <a:rPr lang="en-US" altLang="ro-RO" sz="3600" dirty="0">
                <a:latin typeface="Times New Roman"/>
                <a:cs typeface="Times New Roman"/>
              </a:rPr>
              <a:t> de </a:t>
            </a:r>
            <a:r>
              <a:rPr lang="en-US" altLang="ro-RO" sz="3600" dirty="0" err="1">
                <a:latin typeface="Times New Roman"/>
                <a:cs typeface="Times New Roman"/>
              </a:rPr>
              <a:t>predicție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41819D51-5F32-770F-F155-4CB9BCE0405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63133-032E-4256-9D2A-4E81B39E94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36C8E6F3-2D36-6933-1F24-861D0C799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pic>
        <p:nvPicPr>
          <p:cNvPr id="3" name="Imagine 2" descr="O imagine care conține text, captură de ecran, Interval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9C2812A4-7782-825F-239F-D81786E99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64" y="1532523"/>
            <a:ext cx="5775658" cy="2529640"/>
          </a:xfrm>
          <a:prstGeom prst="rect">
            <a:avLst/>
          </a:prstGeom>
        </p:spPr>
      </p:pic>
      <p:pic>
        <p:nvPicPr>
          <p:cNvPr id="4" name="Imagine 3" descr="O imagine care conține text, captură de ecran, linie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9F0EC517-92A6-A4A0-4817-E1C2927BE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73" y="4056646"/>
            <a:ext cx="5392654" cy="2434392"/>
          </a:xfrm>
          <a:prstGeom prst="rect">
            <a:avLst/>
          </a:prstGeom>
        </p:spPr>
      </p:pic>
      <p:pic>
        <p:nvPicPr>
          <p:cNvPr id="5" name="Imagine 4" descr="O imagine care conține text, captură de ecran, linie, Font&#10;&#10;Conținutul generat de inteligența artificială poate fi incorect.">
            <a:extLst>
              <a:ext uri="{FF2B5EF4-FFF2-40B4-BE49-F238E27FC236}">
                <a16:creationId xmlns:a16="http://schemas.microsoft.com/office/drawing/2014/main" id="{6587D9EC-C729-552B-BAE1-7433DED1A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31" y="1528763"/>
            <a:ext cx="5387141" cy="2517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9DA02030-0967-1D01-98D2-C31377B2E4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631468"/>
                  </p:ext>
                </p:extLst>
              </p:nvPr>
            </p:nvGraphicFramePr>
            <p:xfrm>
              <a:off x="5703719" y="4496152"/>
              <a:ext cx="6386681" cy="1484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1097">
                      <a:extLst>
                        <a:ext uri="{9D8B030D-6E8A-4147-A177-3AD203B41FA5}">
                          <a16:colId xmlns:a16="http://schemas.microsoft.com/office/drawing/2014/main" val="1713046674"/>
                        </a:ext>
                      </a:extLst>
                    </a:gridCol>
                    <a:gridCol w="1042736">
                      <a:extLst>
                        <a:ext uri="{9D8B030D-6E8A-4147-A177-3AD203B41FA5}">
                          <a16:colId xmlns:a16="http://schemas.microsoft.com/office/drawing/2014/main" val="1436961362"/>
                        </a:ext>
                      </a:extLst>
                    </a:gridCol>
                    <a:gridCol w="1092865">
                      <a:extLst>
                        <a:ext uri="{9D8B030D-6E8A-4147-A177-3AD203B41FA5}">
                          <a16:colId xmlns:a16="http://schemas.microsoft.com/office/drawing/2014/main" val="728703260"/>
                        </a:ext>
                      </a:extLst>
                    </a:gridCol>
                    <a:gridCol w="1303420">
                      <a:extLst>
                        <a:ext uri="{9D8B030D-6E8A-4147-A177-3AD203B41FA5}">
                          <a16:colId xmlns:a16="http://schemas.microsoft.com/office/drawing/2014/main" val="2700065418"/>
                        </a:ext>
                      </a:extLst>
                    </a:gridCol>
                    <a:gridCol w="1156563">
                      <a:extLst>
                        <a:ext uri="{9D8B030D-6E8A-4147-A177-3AD203B41FA5}">
                          <a16:colId xmlns:a16="http://schemas.microsoft.com/office/drawing/2014/main" val="182329795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ro-RO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dirty="0">
                            <a:latin typeface="Times New Roman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SMAPE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550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err="1">
                              <a:latin typeface="Times New Roman"/>
                            </a:rPr>
                            <a:t>Random</a:t>
                          </a:r>
                          <a:r>
                            <a:rPr lang="ro-RO" dirty="0">
                              <a:latin typeface="Times New Roman"/>
                            </a:rPr>
                            <a:t> Forest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3.05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dirty="0">
                              <a:latin typeface="Times New Roman"/>
                            </a:rPr>
                            <a:t>0.77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2.11%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59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25.7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3.8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dirty="0">
                              <a:latin typeface="Times New Roman"/>
                            </a:rPr>
                            <a:t>0.72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2.64%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7597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LSTM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22.25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b="1" dirty="0">
                              <a:latin typeface="Times New Roman"/>
                            </a:rPr>
                            <a:t>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2.52%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860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 5">
                <a:extLst>
                  <a:ext uri="{FF2B5EF4-FFF2-40B4-BE49-F238E27FC236}">
                    <a16:creationId xmlns:a16="http://schemas.microsoft.com/office/drawing/2014/main" id="{9DA02030-0967-1D01-98D2-C31377B2E4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631468"/>
                  </p:ext>
                </p:extLst>
              </p:nvPr>
            </p:nvGraphicFramePr>
            <p:xfrm>
              <a:off x="5703719" y="4496152"/>
              <a:ext cx="6386681" cy="1484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1097">
                      <a:extLst>
                        <a:ext uri="{9D8B030D-6E8A-4147-A177-3AD203B41FA5}">
                          <a16:colId xmlns:a16="http://schemas.microsoft.com/office/drawing/2014/main" val="1713046674"/>
                        </a:ext>
                      </a:extLst>
                    </a:gridCol>
                    <a:gridCol w="1042736">
                      <a:extLst>
                        <a:ext uri="{9D8B030D-6E8A-4147-A177-3AD203B41FA5}">
                          <a16:colId xmlns:a16="http://schemas.microsoft.com/office/drawing/2014/main" val="1436961362"/>
                        </a:ext>
                      </a:extLst>
                    </a:gridCol>
                    <a:gridCol w="1092865">
                      <a:extLst>
                        <a:ext uri="{9D8B030D-6E8A-4147-A177-3AD203B41FA5}">
                          <a16:colId xmlns:a16="http://schemas.microsoft.com/office/drawing/2014/main" val="728703260"/>
                        </a:ext>
                      </a:extLst>
                    </a:gridCol>
                    <a:gridCol w="1303420">
                      <a:extLst>
                        <a:ext uri="{9D8B030D-6E8A-4147-A177-3AD203B41FA5}">
                          <a16:colId xmlns:a16="http://schemas.microsoft.com/office/drawing/2014/main" val="2700065418"/>
                        </a:ext>
                      </a:extLst>
                    </a:gridCol>
                    <a:gridCol w="1156563">
                      <a:extLst>
                        <a:ext uri="{9D8B030D-6E8A-4147-A177-3AD203B41FA5}">
                          <a16:colId xmlns:a16="http://schemas.microsoft.com/office/drawing/2014/main" val="1823297958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971" t="-10345" r="-91262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SMAPE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550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err="1">
                              <a:latin typeface="Times New Roman"/>
                            </a:rPr>
                            <a:t>Random</a:t>
                          </a:r>
                          <a:r>
                            <a:rPr lang="ro-RO" dirty="0">
                              <a:latin typeface="Times New Roman"/>
                            </a:rPr>
                            <a:t> Forest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3.05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dirty="0">
                              <a:latin typeface="Times New Roman"/>
                            </a:rPr>
                            <a:t>0.77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2.11%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5983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MLP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25.7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3.8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dirty="0">
                              <a:latin typeface="Times New Roman"/>
                            </a:rPr>
                            <a:t>0.72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dirty="0">
                              <a:latin typeface="Times New Roman"/>
                            </a:rPr>
                            <a:t>2.64%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7597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LSTM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22.25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3.6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ro-RO" b="1" dirty="0">
                              <a:latin typeface="Times New Roman"/>
                            </a:rPr>
                            <a:t>0.76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o-RO" b="1" dirty="0">
                              <a:latin typeface="Times New Roman"/>
                            </a:rPr>
                            <a:t>2.52%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8606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2027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4DC4-A532-C412-CE82-66FDFBBC1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3E1C1B33-3303-372E-45A6-78EE268EE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Rezultate</a:t>
            </a:r>
            <a:br>
              <a:rPr lang="en-US" alt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600" dirty="0" err="1">
                <a:latin typeface="Times New Roman"/>
                <a:cs typeface="Times New Roman"/>
              </a:rPr>
              <a:t>Algoritmii</a:t>
            </a:r>
            <a:r>
              <a:rPr lang="en-US" altLang="ro-RO" sz="3600" dirty="0">
                <a:latin typeface="Times New Roman"/>
                <a:cs typeface="Times New Roman"/>
              </a:rPr>
              <a:t> de </a:t>
            </a:r>
            <a:r>
              <a:rPr lang="en-US" altLang="ro-RO" sz="3600" dirty="0" err="1">
                <a:latin typeface="Times New Roman"/>
                <a:cs typeface="Times New Roman"/>
              </a:rPr>
              <a:t>optimizare</a:t>
            </a:r>
            <a:r>
              <a:rPr lang="en-US" altLang="ro-RO" sz="3600" dirty="0">
                <a:latin typeface="Times New Roman"/>
                <a:cs typeface="Times New Roman"/>
              </a:rPr>
              <a:t> (GA)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160F813-F088-5281-D033-38DEC6CAFE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63133-032E-4256-9D2A-4E81B39E94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9CC0CEC1-53D2-7BB6-ABA7-D9C6338B8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pic>
        <p:nvPicPr>
          <p:cNvPr id="10" name="Imagine 9" descr="O imagine care conține text, diagramă, linie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E2AD1AE0-EEE9-FA9D-D3B0-AB28B10D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6399"/>
            <a:ext cx="6400800" cy="3079079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85EF9079-573E-88EE-3C0A-330F77815975}"/>
              </a:ext>
            </a:extLst>
          </p:cNvPr>
          <p:cNvSpPr txBox="1"/>
          <p:nvPr/>
        </p:nvSpPr>
        <p:spPr>
          <a:xfrm>
            <a:off x="609600" y="4819001"/>
            <a:ext cx="10697929" cy="1862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sz="2000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reduce consumul în intervalele off-</a:t>
            </a:r>
            <a:r>
              <a:rPr lang="ro-RO" sz="2000" dirty="0" err="1">
                <a:latin typeface="Times New Roman"/>
                <a:cs typeface="Times New Roman"/>
              </a:rPr>
              <a:t>peak</a:t>
            </a:r>
            <a:endParaRPr lang="ro-RO" sz="2000" dirty="0">
              <a:cs typeface="Arial" panose="020B0604020202020204" pitchFamily="34" charset="0"/>
            </a:endParaRP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fluctuații în mijlocul zilei</a:t>
            </a: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penalizare la fiecare modificare de nivel între ore</a:t>
            </a:r>
          </a:p>
          <a:p>
            <a:pPr marL="285750" indent="-285750">
              <a:buFont typeface="Calibri"/>
              <a:buChar char="-"/>
            </a:pPr>
            <a:endParaRPr lang="ro-RO" sz="1700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endParaRPr lang="ro-RO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01005FC2-E1AE-9FAF-6A44-A427D56FD4B4}"/>
                  </a:ext>
                </a:extLst>
              </p:cNvPr>
              <p:cNvSpPr txBox="1"/>
              <p:nvPr/>
            </p:nvSpPr>
            <p:spPr>
              <a:xfrm>
                <a:off x="6553200" y="1597400"/>
                <a:ext cx="5715000" cy="311232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00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𝐹𝑖𝑡𝑛𝑒𝑠𝑠</m:t>
                          </m:r>
                        </m:e>
                        <m:sub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𝐺𝐴</m:t>
                          </m:r>
                        </m:sub>
                      </m:sSub>
                      <m:r>
                        <a:rPr lang="ro-RO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=−</m:t>
                      </m:r>
                      <m:d>
                        <m:dPr>
                          <m:ctrlP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ro-RO" sz="2000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o-RO" sz="2000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𝑡</m:t>
                              </m:r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23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o-RO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ro-RO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ro-RO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ro-RO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ro-RO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ro-RO" sz="2000" b="0" i="1" smtClean="0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o-RO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000" b="0" i="1" smtClean="0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ro-RO" sz="2000" i="1"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+0.5 </m:t>
                              </m:r>
                            </m:e>
                          </m:nary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ro-RO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ro-RO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𝑡</m:t>
                              </m:r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23</m:t>
                              </m:r>
                            </m:sup>
                            <m:e>
                              <m:r>
                                <a:rPr lang="ro-RO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𝛿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ro-RO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𝑃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predicția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intensitatea aleasă de algoritm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𝐵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consumul de 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𝜔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{2, 1, 0.5} în funcție de oră (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/off-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𝛿</m:t>
                    </m:r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  <m:r>
                      <a:rPr lang="ro-RO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≠</m:t>
                    </m:r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5−1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altfel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 = penalizare modificare de nivel</a:t>
                </a:r>
              </a:p>
            </p:txBody>
          </p:sp>
        </mc:Choice>
        <mc:Fallback xmlns="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01005FC2-E1AE-9FAF-6A44-A427D56FD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597400"/>
                <a:ext cx="5715000" cy="3112327"/>
              </a:xfrm>
              <a:prstGeom prst="rect">
                <a:avLst/>
              </a:prstGeom>
              <a:blipFill>
                <a:blip r:embed="rId5"/>
                <a:stretch>
                  <a:fillRect l="-1109" t="-29960" r="-2882" b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02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D26EEF6-514C-AF1A-522C-A74AC1F6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/>
                <a:cs typeface="Times New Roman"/>
              </a:rPr>
              <a:t>Rezultate</a:t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 err="1">
                <a:latin typeface="Times New Roman"/>
                <a:cs typeface="Times New Roman"/>
              </a:rPr>
              <a:t>Algoritmii</a:t>
            </a:r>
            <a:r>
              <a:rPr lang="en-US" sz="3600" dirty="0">
                <a:latin typeface="Times New Roman"/>
                <a:cs typeface="Times New Roman"/>
              </a:rPr>
              <a:t> de </a:t>
            </a:r>
            <a:r>
              <a:rPr lang="en-US" sz="3600" dirty="0" err="1">
                <a:latin typeface="Times New Roman"/>
                <a:cs typeface="Times New Roman"/>
              </a:rPr>
              <a:t>optimizare</a:t>
            </a:r>
            <a:r>
              <a:rPr lang="en-US" sz="3600" dirty="0">
                <a:latin typeface="Times New Roman"/>
                <a:cs typeface="Times New Roman"/>
              </a:rPr>
              <a:t> (ACO)</a:t>
            </a:r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93C002A-C71C-A9E9-C545-9030EDCF2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296C1-8FEF-4391-A46F-4FDFDD004461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Imagine 5" descr="O imagine care conține text, diagramă, linie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4AD09660-BBC1-B822-06E7-9CB1E385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451"/>
            <a:ext cx="6489538" cy="2996749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F1ABE302-A7CB-139B-9D8B-9388EDB43FDA}"/>
              </a:ext>
            </a:extLst>
          </p:cNvPr>
          <p:cNvSpPr txBox="1"/>
          <p:nvPr/>
        </p:nvSpPr>
        <p:spPr>
          <a:xfrm>
            <a:off x="609600" y="4648200"/>
            <a:ext cx="10238894" cy="2385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reduce consumul în orele de off-</a:t>
            </a:r>
            <a:r>
              <a:rPr lang="ro-RO" sz="2000" dirty="0" err="1">
                <a:latin typeface="Times New Roman"/>
                <a:cs typeface="Times New Roman"/>
              </a:rPr>
              <a:t>peak</a:t>
            </a:r>
            <a:endParaRPr lang="ro-RO" sz="2000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variații bruște în timpul zilei</a:t>
            </a: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produce instabilitate orară</a:t>
            </a: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evaluarea prin deviația față de </a:t>
            </a:r>
            <a:r>
              <a:rPr lang="ro-RO" sz="2000" dirty="0" err="1">
                <a:latin typeface="Times New Roman"/>
                <a:cs typeface="Times New Roman"/>
              </a:rPr>
              <a:t>baseline</a:t>
            </a:r>
            <a:endParaRPr lang="ro-RO" sz="2000" dirty="0">
              <a:latin typeface="Times New Roman"/>
              <a:cs typeface="Times New Roman"/>
            </a:endParaRPr>
          </a:p>
          <a:p>
            <a:endParaRPr lang="ro-RO" sz="1700" dirty="0">
              <a:latin typeface="Times New Roman"/>
              <a:cs typeface="Times New Roman"/>
            </a:endParaRPr>
          </a:p>
          <a:p>
            <a:r>
              <a:rPr lang="ro-RO" sz="1700" dirty="0">
                <a:latin typeface="Times New Roman"/>
                <a:cs typeface="Times New Roman"/>
              </a:rPr>
              <a:t> </a:t>
            </a:r>
          </a:p>
          <a:p>
            <a:pPr marL="285750" indent="-285750">
              <a:buFont typeface="Calibri"/>
              <a:buChar char="-"/>
            </a:pPr>
            <a:endParaRPr lang="ro-RO" sz="1700" dirty="0">
              <a:latin typeface="Times New Roman"/>
              <a:cs typeface="Times New Roman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C809E3D-73BE-AF8A-7DE1-1760A1864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811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05881824-A004-20F1-0742-841692245DAF}"/>
                  </a:ext>
                </a:extLst>
              </p:cNvPr>
              <p:cNvSpPr txBox="1"/>
              <p:nvPr/>
            </p:nvSpPr>
            <p:spPr>
              <a:xfrm>
                <a:off x="6629400" y="1651451"/>
                <a:ext cx="5562600" cy="311232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00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𝐹𝑖𝑡𝑛𝑒𝑠𝑠</m:t>
                          </m:r>
                        </m:e>
                        <m:sub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𝐴𝐶𝑂</m:t>
                          </m:r>
                        </m:sub>
                      </m:sSub>
                      <m:r>
                        <a:rPr lang="ro-RO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=0</m:t>
                          </m:r>
                        </m:sub>
                        <m:sup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23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o-RO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∙</m:t>
                          </m:r>
                          <m:sSub>
                            <m:sSubPr>
                              <m:ctrlP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ro-RO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𝑡</m:t>
                              </m:r>
                            </m:sub>
                          </m:sSub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+0.5 </m:t>
                          </m:r>
                        </m:e>
                      </m:nary>
                      <m:r>
                        <a:rPr lang="ro-RO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=1</m:t>
                          </m:r>
                        </m:sub>
                        <m:sup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23</m:t>
                          </m:r>
                        </m:sup>
                        <m:e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ro-RO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𝑃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consum prezis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nivelul de funcționare al HVAC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𝐵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valoarea 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𝜔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{2, 1, 0.5} în funcție de oră (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/off-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𝛿</m:t>
                    </m:r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  <m:r>
                      <a:rPr lang="ro-RO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</a:rPr>
                      <m:t>≠</m:t>
                    </m:r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b="0" i="1" smtClean="0">
                            <a:latin typeface="Cambria Math" panose="02040503050406030204" pitchFamily="18" charset="0"/>
                            <a:cs typeface="Times New Roman"/>
                          </a:rPr>
                          <m:t>5−1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altfel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 = penalizare schimbări bruște</a:t>
                </a:r>
              </a:p>
            </p:txBody>
          </p:sp>
        </mc:Choice>
        <mc:Fallback xmlns="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05881824-A004-20F1-0742-84169224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651451"/>
                <a:ext cx="5562600" cy="3112327"/>
              </a:xfrm>
              <a:prstGeom prst="rect">
                <a:avLst/>
              </a:prstGeom>
              <a:blipFill>
                <a:blip r:embed="rId4"/>
                <a:stretch>
                  <a:fillRect l="-1367" t="-30612" r="-318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16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CD52-D3B0-5858-E1C8-74FE39247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03EA4DC-F058-E81E-265A-C3B58F79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/>
                <a:cs typeface="Times New Roman"/>
              </a:rPr>
              <a:t>Rezultate</a:t>
            </a:r>
            <a:br>
              <a:rPr lang="en-US" sz="3600" dirty="0">
                <a:latin typeface="Times New Roman"/>
                <a:cs typeface="Times New Roman"/>
              </a:rPr>
            </a:br>
            <a:r>
              <a:rPr lang="en-US" sz="3600" dirty="0" err="1">
                <a:latin typeface="Times New Roman"/>
                <a:cs typeface="Times New Roman"/>
              </a:rPr>
              <a:t>Algoritmii</a:t>
            </a:r>
            <a:r>
              <a:rPr lang="en-US" sz="3600" dirty="0">
                <a:latin typeface="Times New Roman"/>
                <a:cs typeface="Times New Roman"/>
              </a:rPr>
              <a:t> de </a:t>
            </a:r>
            <a:r>
              <a:rPr lang="en-US" sz="3600" dirty="0" err="1">
                <a:latin typeface="Times New Roman"/>
                <a:cs typeface="Times New Roman"/>
              </a:rPr>
              <a:t>optimizare</a:t>
            </a:r>
            <a:r>
              <a:rPr lang="en-US" sz="3600" dirty="0">
                <a:latin typeface="Times New Roman"/>
                <a:cs typeface="Times New Roman"/>
              </a:rPr>
              <a:t> (PSO)</a:t>
            </a:r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AB473B59-7483-D07E-C22D-B69A6E24BC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296C1-8FEF-4391-A46F-4FDFDD00446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Imagine 5" descr="O imagine care conține text, diagramă, linie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25CCB1EB-EE0A-EF42-CB2F-7AF05529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5" y="1600164"/>
            <a:ext cx="6445958" cy="2971836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02CF1044-CE2C-B95B-0BBB-6A5DEBF018A2}"/>
              </a:ext>
            </a:extLst>
          </p:cNvPr>
          <p:cNvSpPr txBox="1"/>
          <p:nvPr/>
        </p:nvSpPr>
        <p:spPr>
          <a:xfrm>
            <a:off x="762000" y="4883725"/>
            <a:ext cx="1022971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dirty="0">
              <a:latin typeface="Times New Roman"/>
              <a:cs typeface="Times New Roman"/>
            </a:endParaRP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menține un profil stabil și real</a:t>
            </a: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schimbări ușoare și scăderi progresive</a:t>
            </a:r>
          </a:p>
          <a:p>
            <a:pPr marL="285750" indent="-285750">
              <a:buFont typeface="Calibri"/>
              <a:buChar char="-"/>
            </a:pPr>
            <a:r>
              <a:rPr lang="ro-RO" sz="2000" dirty="0">
                <a:latin typeface="Times New Roman"/>
                <a:cs typeface="Times New Roman"/>
              </a:rPr>
              <a:t>păstrează forma predicției, evită schimbările bruște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A30EC9-A30D-7054-2332-0121E6A83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811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E4033A0C-2F39-A9AF-3CA7-D3E742D0600C}"/>
                  </a:ext>
                </a:extLst>
              </p:cNvPr>
              <p:cNvSpPr txBox="1"/>
              <p:nvPr/>
            </p:nvSpPr>
            <p:spPr>
              <a:xfrm>
                <a:off x="6553200" y="1579286"/>
                <a:ext cx="5504990" cy="24967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00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𝐹𝑖𝑡𝑛𝑒𝑠𝑠</m:t>
                          </m:r>
                        </m:e>
                        <m:sub>
                          <m:r>
                            <a:rPr lang="ro-RO" sz="2000" b="0" i="1" smtClean="0">
                              <a:latin typeface="Cambria Math" panose="02040503050406030204" pitchFamily="18" charset="0"/>
                              <a:cs typeface="Times New Roman"/>
                            </a:rPr>
                            <m:t>𝑃𝑆𝑂</m:t>
                          </m:r>
                        </m:sub>
                      </m:sSub>
                      <m:r>
                        <a:rPr lang="ro-RO" sz="2000" b="0" i="1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000" i="1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𝑡</m:t>
                          </m:r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=0</m:t>
                          </m:r>
                        </m:sub>
                        <m:sup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23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o-RO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ro-RO" sz="2000" i="1"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ro-RO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/>
                            </a:rPr>
                            <m:t>∙</m:t>
                          </m:r>
                          <m:sSub>
                            <m:sSubPr>
                              <m:ctrlP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ro-RO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o-RO" sz="2000" i="1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𝑡</m:t>
                              </m:r>
                            </m:sub>
                          </m:sSub>
                          <m:r>
                            <a:rPr lang="ro-RO" sz="2000" i="1"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o-RO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𝑃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consum estimat la ora 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nivelul de funcționare al HVAC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𝐵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consumul de referință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𝜔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o-RO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{2, 1, 0.5} în funcție de oră (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/off-</a:t>
                </a:r>
                <a:r>
                  <a:rPr lang="ro-RO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peak</a:t>
                </a:r>
                <a:r>
                  <a:rPr lang="ro-RO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asetăText 11">
                <a:extLst>
                  <a:ext uri="{FF2B5EF4-FFF2-40B4-BE49-F238E27FC236}">
                    <a16:creationId xmlns:a16="http://schemas.microsoft.com/office/drawing/2014/main" id="{E4033A0C-2F39-A9AF-3CA7-D3E742D0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1579286"/>
                <a:ext cx="5504990" cy="2496774"/>
              </a:xfrm>
              <a:prstGeom prst="rect">
                <a:avLst/>
              </a:prstGeom>
              <a:blipFill>
                <a:blip r:embed="rId4"/>
                <a:stretch>
                  <a:fillRect l="-1152" t="-37879" r="-1152" b="-3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41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59EB4B8B-8CB1-8ED3-BDA6-F8298D308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Concluzii</a:t>
            </a:r>
            <a:endParaRPr lang="ro-RO" altLang="ro-RO" sz="3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F159F88F-22CB-0F18-A3E8-B8E66B2A99B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09600" y="1600200"/>
            <a:ext cx="11277600" cy="4883226"/>
          </a:xfr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639445" lvl="1">
              <a:buFont typeface="Arial"/>
            </a:pPr>
            <a:r>
              <a:rPr lang="en-US" altLang="ro-RO" sz="2000" dirty="0">
                <a:latin typeface="Times New Roman"/>
                <a:cs typeface="Arial"/>
              </a:rPr>
              <a:t>Am </a:t>
            </a:r>
            <a:r>
              <a:rPr lang="en-US" altLang="ro-RO" sz="2000" dirty="0" err="1">
                <a:latin typeface="Times New Roman"/>
                <a:cs typeface="Arial"/>
              </a:rPr>
              <a:t>dezvoltat</a:t>
            </a:r>
            <a:r>
              <a:rPr lang="en-US" altLang="ro-RO" sz="2000" dirty="0">
                <a:latin typeface="Times New Roman"/>
                <a:cs typeface="Arial"/>
              </a:rPr>
              <a:t> o </a:t>
            </a:r>
            <a:r>
              <a:rPr lang="en-US" altLang="ro-RO" sz="2000" dirty="0" err="1">
                <a:latin typeface="Times New Roman"/>
                <a:cs typeface="Arial"/>
              </a:rPr>
              <a:t>soluție</a:t>
            </a:r>
            <a:r>
              <a:rPr lang="en-US" altLang="ro-RO" sz="2000" dirty="0">
                <a:latin typeface="Times New Roman"/>
                <a:cs typeface="Arial"/>
              </a:rPr>
              <a:t> care </a:t>
            </a:r>
            <a:r>
              <a:rPr lang="en-US" altLang="ro-RO" sz="2000" dirty="0" err="1">
                <a:latin typeface="Times New Roman"/>
                <a:cs typeface="Arial"/>
              </a:rPr>
              <a:t>intergrează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atât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predicția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zilnică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cât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și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optimizarea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consumului</a:t>
            </a:r>
            <a:r>
              <a:rPr lang="en-US" altLang="ro-RO" sz="2000" dirty="0">
                <a:latin typeface="Times New Roman"/>
                <a:cs typeface="Arial"/>
              </a:rPr>
              <a:t> energetic </a:t>
            </a:r>
            <a:r>
              <a:rPr lang="en-US" altLang="ro-RO" sz="2000" dirty="0" err="1">
                <a:latin typeface="Times New Roman"/>
                <a:cs typeface="Arial"/>
              </a:rPr>
              <a:t>în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clădiri</a:t>
            </a:r>
            <a:r>
              <a:rPr lang="en-US" altLang="ro-RO" sz="2000" dirty="0">
                <a:latin typeface="Times New Roman"/>
                <a:cs typeface="Arial"/>
              </a:rPr>
              <a:t> non-</a:t>
            </a:r>
            <a:r>
              <a:rPr lang="en-US" altLang="ro-RO" sz="2000" dirty="0" err="1">
                <a:latin typeface="Times New Roman"/>
                <a:cs typeface="Arial"/>
              </a:rPr>
              <a:t>rezidențiale</a:t>
            </a:r>
            <a:endParaRPr lang="en-US" altLang="ro-RO" sz="2000" dirty="0">
              <a:latin typeface="Times New Roman"/>
              <a:cs typeface="Arial"/>
            </a:endParaRPr>
          </a:p>
          <a:p>
            <a:pPr marL="639445" lvl="1">
              <a:buFont typeface="Arial"/>
            </a:pPr>
            <a:r>
              <a:rPr lang="en-US" altLang="ro-RO" sz="2000" dirty="0" err="1">
                <a:latin typeface="Times New Roman"/>
                <a:cs typeface="Arial"/>
              </a:rPr>
              <a:t>Modelul</a:t>
            </a:r>
            <a:r>
              <a:rPr lang="en-US" altLang="ro-RO" sz="2000" dirty="0">
                <a:latin typeface="Times New Roman"/>
                <a:cs typeface="Arial"/>
              </a:rPr>
              <a:t> LSTM a </a:t>
            </a:r>
            <a:r>
              <a:rPr lang="en-US" altLang="ro-RO" sz="2000" dirty="0" err="1">
                <a:latin typeface="Times New Roman"/>
                <a:cs typeface="Arial"/>
              </a:rPr>
              <a:t>oferit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cele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mai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bune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performanțe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pentru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predicția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zilnică</a:t>
            </a:r>
            <a:endParaRPr lang="en-US" altLang="ro-RO" sz="2000" dirty="0">
              <a:latin typeface="Times New Roman"/>
              <a:cs typeface="Arial"/>
            </a:endParaRPr>
          </a:p>
          <a:p>
            <a:pPr marL="639445" lvl="1">
              <a:buClr>
                <a:srgbClr val="94B6D2"/>
              </a:buClr>
              <a:buFont typeface="Arial"/>
            </a:pPr>
            <a:r>
              <a:rPr lang="en-US" altLang="ro-RO" sz="2000" dirty="0" err="1">
                <a:latin typeface="Times New Roman"/>
                <a:cs typeface="Arial"/>
              </a:rPr>
              <a:t>Aplicația</a:t>
            </a:r>
            <a:r>
              <a:rPr lang="en-US" altLang="ro-RO" sz="2000" dirty="0">
                <a:latin typeface="Times New Roman"/>
                <a:cs typeface="Arial"/>
              </a:rPr>
              <a:t> a </a:t>
            </a:r>
            <a:r>
              <a:rPr lang="en-US" altLang="ro-RO" sz="2000" dirty="0" err="1">
                <a:latin typeface="Times New Roman"/>
                <a:cs typeface="Arial"/>
              </a:rPr>
              <a:t>fost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testată</a:t>
            </a:r>
            <a:r>
              <a:rPr lang="en-US" altLang="ro-RO" sz="2000" dirty="0">
                <a:latin typeface="Times New Roman"/>
                <a:cs typeface="Arial"/>
              </a:rPr>
              <a:t> pe date </a:t>
            </a:r>
            <a:r>
              <a:rPr lang="en-US" altLang="ro-RO" sz="2000" dirty="0" err="1">
                <a:latin typeface="Times New Roman"/>
                <a:cs typeface="Arial"/>
              </a:rPr>
              <a:t>reale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și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este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accesibilă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printr</a:t>
            </a:r>
            <a:r>
              <a:rPr lang="en-US" altLang="ro-RO" sz="2000" dirty="0">
                <a:latin typeface="Times New Roman"/>
                <a:cs typeface="Arial"/>
              </a:rPr>
              <a:t>-o </a:t>
            </a:r>
            <a:r>
              <a:rPr lang="en-US" altLang="ro-RO" sz="2000" dirty="0" err="1">
                <a:latin typeface="Times New Roman"/>
                <a:cs typeface="Arial"/>
              </a:rPr>
              <a:t>intrefață</a:t>
            </a:r>
            <a:r>
              <a:rPr lang="en-US" altLang="ro-RO" sz="2000" dirty="0">
                <a:latin typeface="Times New Roman"/>
                <a:cs typeface="Arial"/>
              </a:rPr>
              <a:t> web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marL="639445" lvl="1">
              <a:buClr>
                <a:srgbClr val="94B6D2"/>
              </a:buClr>
              <a:buFont typeface="Arial"/>
            </a:pPr>
            <a:r>
              <a:rPr lang="en-US" altLang="ro-RO" sz="2100" b="1" dirty="0" err="1">
                <a:latin typeface="Times New Roman"/>
                <a:cs typeface="Arial"/>
              </a:rPr>
              <a:t>Potențiale</a:t>
            </a:r>
            <a:r>
              <a:rPr lang="en-US" altLang="ro-RO" sz="2100" b="1" dirty="0">
                <a:latin typeface="Times New Roman"/>
                <a:cs typeface="Arial"/>
              </a:rPr>
              <a:t> </a:t>
            </a:r>
            <a:r>
              <a:rPr lang="en-US" altLang="ro-RO" sz="2100" b="1" dirty="0" err="1">
                <a:latin typeface="Times New Roman"/>
                <a:cs typeface="Arial"/>
              </a:rPr>
              <a:t>limitări</a:t>
            </a:r>
            <a:endParaRPr lang="en-US" altLang="ro-RO" sz="2100" b="1" dirty="0">
              <a:latin typeface="Times New Roman"/>
              <a:cs typeface="Arial" panose="020B0604020202020204" pitchFamily="34" charset="0"/>
            </a:endParaRPr>
          </a:p>
          <a:p>
            <a:pPr lvl="2">
              <a:buFont typeface="Calibri" pitchFamily="34" charset="0"/>
              <a:buChar char="-"/>
            </a:pPr>
            <a:r>
              <a:rPr lang="en-US" altLang="ro-RO" sz="2000" dirty="0">
                <a:latin typeface="Times New Roman"/>
                <a:cs typeface="Arial"/>
              </a:rPr>
              <a:t>Lipsa </a:t>
            </a:r>
            <a:r>
              <a:rPr lang="en-US" altLang="ro-RO" sz="2000" dirty="0" err="1">
                <a:latin typeface="Times New Roman"/>
                <a:cs typeface="Arial"/>
              </a:rPr>
              <a:t>datelor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istorice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și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calitatea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acestora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influențează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mult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performanța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aplicației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lvl="2">
              <a:buClr>
                <a:srgbClr val="DD8047"/>
              </a:buClr>
              <a:buFont typeface="Calibri"/>
              <a:buChar char="-"/>
            </a:pPr>
            <a:r>
              <a:rPr lang="en-US" altLang="ro-RO" sz="2000" dirty="0">
                <a:latin typeface="Times New Roman"/>
                <a:cs typeface="Arial"/>
              </a:rPr>
              <a:t>Cost </a:t>
            </a:r>
            <a:r>
              <a:rPr lang="en-US" altLang="ro-RO" sz="2000" dirty="0" err="1">
                <a:latin typeface="Times New Roman"/>
                <a:cs typeface="Arial"/>
              </a:rPr>
              <a:t>computațional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ridicat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pentru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antrenare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și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optimizare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lvl="2">
              <a:buClr>
                <a:srgbClr val="DD8047"/>
              </a:buClr>
              <a:buFont typeface="Calibri"/>
              <a:buChar char="-"/>
            </a:pPr>
            <a:r>
              <a:rPr lang="en-US" altLang="ro-RO" sz="2000" dirty="0">
                <a:latin typeface="Times New Roman"/>
                <a:cs typeface="Arial"/>
              </a:rPr>
              <a:t>Lipsa </a:t>
            </a:r>
            <a:r>
              <a:rPr lang="en-US" altLang="ro-RO" sz="2000" dirty="0" err="1">
                <a:latin typeface="Times New Roman"/>
                <a:cs typeface="Arial"/>
              </a:rPr>
              <a:t>reacției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rapide</a:t>
            </a:r>
            <a:r>
              <a:rPr lang="en-US" altLang="ro-RO" sz="2000" dirty="0">
                <a:latin typeface="Times New Roman"/>
                <a:cs typeface="Arial"/>
              </a:rPr>
              <a:t> la </a:t>
            </a:r>
            <a:r>
              <a:rPr lang="en-US" altLang="ro-RO" sz="2000" dirty="0" err="1">
                <a:latin typeface="Times New Roman"/>
                <a:cs typeface="Arial"/>
              </a:rPr>
              <a:t>evenimente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neprevăzute</a:t>
            </a:r>
            <a:r>
              <a:rPr lang="en-US" altLang="ro-RO" sz="2000" dirty="0">
                <a:latin typeface="Times New Roman"/>
                <a:cs typeface="Arial"/>
              </a:rPr>
              <a:t> (</a:t>
            </a:r>
            <a:r>
              <a:rPr lang="en-US" altLang="ro-RO" sz="2000" dirty="0" err="1">
                <a:latin typeface="Times New Roman"/>
                <a:cs typeface="Arial"/>
              </a:rPr>
              <a:t>întreruperi</a:t>
            </a:r>
            <a:r>
              <a:rPr lang="en-US" altLang="ro-RO" sz="2000" dirty="0">
                <a:latin typeface="Times New Roman"/>
                <a:cs typeface="Arial"/>
              </a:rPr>
              <a:t> de </a:t>
            </a:r>
            <a:r>
              <a:rPr lang="en-US" altLang="ro-RO" sz="2000" dirty="0" err="1">
                <a:latin typeface="Times New Roman"/>
                <a:cs typeface="Arial"/>
              </a:rPr>
              <a:t>curent</a:t>
            </a:r>
            <a:r>
              <a:rPr lang="en-US" altLang="ro-RO" sz="2000" dirty="0">
                <a:latin typeface="Times New Roman"/>
                <a:cs typeface="Arial"/>
              </a:rPr>
              <a:t>)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marL="639445" lvl="1">
              <a:buClr>
                <a:srgbClr val="94B6D2"/>
              </a:buClr>
              <a:buFont typeface="Arial"/>
              <a:buChar char="•"/>
            </a:pPr>
            <a:r>
              <a:rPr lang="en-US" altLang="ro-RO" sz="2100" b="1" dirty="0" err="1">
                <a:latin typeface="Times New Roman"/>
                <a:cs typeface="Arial"/>
              </a:rPr>
              <a:t>Direcții</a:t>
            </a:r>
            <a:r>
              <a:rPr lang="en-US" altLang="ro-RO" sz="2100" b="1" dirty="0">
                <a:latin typeface="Times New Roman"/>
                <a:cs typeface="Arial"/>
              </a:rPr>
              <a:t> </a:t>
            </a:r>
            <a:r>
              <a:rPr lang="en-US" altLang="ro-RO" sz="2100" b="1" dirty="0" err="1">
                <a:latin typeface="Times New Roman"/>
                <a:cs typeface="Arial"/>
              </a:rPr>
              <a:t>viitoare</a:t>
            </a:r>
            <a:r>
              <a:rPr lang="en-US" altLang="ro-RO" sz="2100" b="1" dirty="0">
                <a:latin typeface="Times New Roman"/>
                <a:cs typeface="Arial"/>
              </a:rPr>
              <a:t> de </a:t>
            </a:r>
            <a:r>
              <a:rPr lang="en-US" altLang="ro-RO" sz="2100" b="1" dirty="0" err="1">
                <a:latin typeface="Times New Roman"/>
                <a:cs typeface="Arial"/>
              </a:rPr>
              <a:t>dezvoltare</a:t>
            </a:r>
            <a:endParaRPr lang="en-US" altLang="ro-RO" sz="2100" b="1" dirty="0">
              <a:latin typeface="Times New Roman"/>
              <a:cs typeface="Arial" panose="020B0604020202020204" pitchFamily="34" charset="0"/>
            </a:endParaRPr>
          </a:p>
          <a:p>
            <a:pPr lvl="2">
              <a:buFont typeface="Calibri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Extinderea</a:t>
            </a:r>
            <a:r>
              <a:rPr lang="en-US" altLang="ro-RO" sz="2000" dirty="0">
                <a:latin typeface="Times New Roman"/>
                <a:cs typeface="Arial"/>
              </a:rPr>
              <a:t> </a:t>
            </a:r>
            <a:r>
              <a:rPr lang="en-US" altLang="ro-RO" sz="2000" dirty="0" err="1">
                <a:latin typeface="Times New Roman"/>
                <a:cs typeface="Arial"/>
              </a:rPr>
              <a:t>optimizării</a:t>
            </a:r>
            <a:r>
              <a:rPr lang="en-US" altLang="ro-RO" sz="2000" dirty="0">
                <a:latin typeface="Times New Roman"/>
                <a:cs typeface="Arial"/>
              </a:rPr>
              <a:t> pe termen lung (</a:t>
            </a:r>
            <a:r>
              <a:rPr lang="en-US" altLang="ro-RO" sz="2000" dirty="0" err="1">
                <a:latin typeface="Times New Roman"/>
                <a:cs typeface="Arial"/>
              </a:rPr>
              <a:t>săptămâni</a:t>
            </a:r>
            <a:r>
              <a:rPr lang="en-US" altLang="ro-RO" sz="2000" dirty="0">
                <a:latin typeface="Times New Roman"/>
                <a:cs typeface="Arial"/>
              </a:rPr>
              <a:t>/</a:t>
            </a:r>
            <a:r>
              <a:rPr lang="en-US" altLang="ro-RO" sz="2000" dirty="0" err="1">
                <a:latin typeface="Times New Roman"/>
                <a:cs typeface="Arial"/>
              </a:rPr>
              <a:t>luni</a:t>
            </a:r>
            <a:r>
              <a:rPr lang="en-US" altLang="ro-RO" sz="2000" dirty="0">
                <a:latin typeface="Times New Roman"/>
                <a:cs typeface="Arial"/>
              </a:rPr>
              <a:t>)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lvl="2">
              <a:buClr>
                <a:srgbClr val="DD8047"/>
              </a:buClr>
              <a:buFont typeface="Calibri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Integrare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completă</a:t>
            </a:r>
            <a:r>
              <a:rPr lang="en-US" altLang="ro-RO" sz="2000" dirty="0">
                <a:latin typeface="Times New Roman"/>
                <a:cs typeface="Arial"/>
              </a:rPr>
              <a:t> cu </a:t>
            </a:r>
            <a:r>
              <a:rPr lang="en-US" altLang="ro-RO" sz="2000" dirty="0" err="1">
                <a:latin typeface="Times New Roman"/>
                <a:cs typeface="Arial"/>
              </a:rPr>
              <a:t>senzori</a:t>
            </a:r>
            <a:r>
              <a:rPr lang="en-US" altLang="ro-RO" sz="2000" dirty="0">
                <a:latin typeface="Times New Roman"/>
                <a:cs typeface="Arial"/>
              </a:rPr>
              <a:t> IoT </a:t>
            </a:r>
            <a:r>
              <a:rPr lang="en-US" altLang="ro-RO" sz="2000" dirty="0" err="1">
                <a:latin typeface="Times New Roman"/>
                <a:cs typeface="Arial"/>
              </a:rPr>
              <a:t>pentru</a:t>
            </a:r>
            <a:r>
              <a:rPr lang="en-US" altLang="ro-RO" sz="2000" dirty="0">
                <a:latin typeface="Times New Roman"/>
                <a:cs typeface="Arial"/>
              </a:rPr>
              <a:t> date </a:t>
            </a:r>
            <a:r>
              <a:rPr lang="en-US" altLang="ro-RO" sz="2000" dirty="0" err="1">
                <a:latin typeface="Times New Roman"/>
                <a:cs typeface="Arial"/>
              </a:rPr>
              <a:t>în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timp</a:t>
            </a:r>
            <a:r>
              <a:rPr lang="en-US" altLang="ro-RO" sz="2000" dirty="0">
                <a:latin typeface="Times New Roman"/>
                <a:cs typeface="Arial"/>
              </a:rPr>
              <a:t> real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lvl="2">
              <a:buClr>
                <a:srgbClr val="DD8047"/>
              </a:buClr>
              <a:buFont typeface="Calibri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Testare</a:t>
            </a:r>
            <a:r>
              <a:rPr lang="en-US" altLang="ro-RO" sz="2000" dirty="0">
                <a:latin typeface="Times New Roman"/>
                <a:cs typeface="Arial"/>
              </a:rPr>
              <a:t> pe </a:t>
            </a:r>
            <a:r>
              <a:rPr lang="en-US" altLang="ro-RO" sz="2000" dirty="0" err="1">
                <a:latin typeface="Times New Roman"/>
                <a:cs typeface="Arial"/>
              </a:rPr>
              <a:t>clădiri</a:t>
            </a:r>
            <a:r>
              <a:rPr lang="en-US" altLang="ro-RO" sz="2000" dirty="0">
                <a:latin typeface="Times New Roman"/>
                <a:cs typeface="Arial"/>
              </a:rPr>
              <a:t> din </a:t>
            </a:r>
            <a:r>
              <a:rPr lang="en-US" altLang="ro-RO" sz="2000" dirty="0" err="1">
                <a:latin typeface="Times New Roman"/>
                <a:cs typeface="Arial"/>
              </a:rPr>
              <a:t>diferite</a:t>
            </a:r>
            <a:r>
              <a:rPr lang="en-US" altLang="ro-RO" sz="2000" dirty="0">
                <a:latin typeface="Times New Roman"/>
                <a:cs typeface="Arial"/>
              </a:rPr>
              <a:t> zone </a:t>
            </a:r>
            <a:r>
              <a:rPr lang="en-US" altLang="ro-RO" sz="2000" dirty="0" err="1">
                <a:latin typeface="Times New Roman"/>
                <a:cs typeface="Arial"/>
              </a:rPr>
              <a:t>geografice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marL="639445" lvl="1">
              <a:buClr>
                <a:srgbClr val="94B6D2"/>
              </a:buClr>
              <a:buFont typeface="Arial"/>
            </a:pPr>
            <a:endParaRPr lang="en-US" altLang="ro-R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DD8047"/>
              </a:buClr>
              <a:buFont typeface="Calibri" pitchFamily="34" charset="0"/>
              <a:buChar char="-"/>
            </a:pPr>
            <a:endParaRPr lang="en-US" altLang="ro-R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C9977699-C66B-80F0-92B6-54B2A3E2C2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571DB6-E7DA-46CC-904E-EA4FBEE76B5A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5" name="TextBox 4">
            <a:extLst>
              <a:ext uri="{FF2B5EF4-FFF2-40B4-BE49-F238E27FC236}">
                <a16:creationId xmlns:a16="http://schemas.microsoft.com/office/drawing/2014/main" id="{E01BF64E-76A2-006E-A332-DB4AC44A1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811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D0DEA72-268D-D559-25BE-AACA3FF51643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508000" y="1484090"/>
            <a:ext cx="11278446" cy="4990686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ro-RO" sz="1500" dirty="0">
                <a:latin typeface="Times New Roman"/>
                <a:ea typeface="MS Mincho"/>
                <a:cs typeface="Times New Roman"/>
              </a:rPr>
              <a:t>[1] 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A. Doherty, „Hark,” 29 April 2021. [</a:t>
            </a:r>
            <a:r>
              <a:rPr lang="en-US" sz="1500" dirty="0" err="1">
                <a:latin typeface="Times New Roman"/>
                <a:ea typeface="MS Mincho"/>
                <a:cs typeface="Helvetica"/>
              </a:rPr>
              <a:t>Interactiv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]. Available: </a:t>
            </a:r>
            <a:r>
              <a:rPr lang="en-US" sz="1500" dirty="0">
                <a:latin typeface="Times New Roman"/>
                <a:ea typeface="MS Mincho"/>
                <a:cs typeface="Helvetica"/>
                <a:hlinkClick r:id="rId3"/>
              </a:rPr>
              <a:t>https://harksys.com/blog/what-are-energy-baselines-enb/</a:t>
            </a:r>
            <a:endParaRPr lang="en-US" sz="1500" dirty="0">
              <a:latin typeface="Times New Roman"/>
              <a:ea typeface="MS Mincho" panose="02020609040205080304" pitchFamily="49" charset="-128"/>
              <a:cs typeface="Helvetica"/>
            </a:endParaRP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ea typeface="MS Mincho"/>
                <a:cs typeface="Times New Roman"/>
              </a:rPr>
              <a:t>[2] 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S. Ley, J. L. Mathieu </a:t>
            </a:r>
            <a:r>
              <a:rPr lang="en-US" sz="1500" dirty="0" err="1">
                <a:latin typeface="Times New Roman"/>
                <a:ea typeface="MS Mincho"/>
                <a:cs typeface="Helvetica"/>
              </a:rPr>
              <a:t>și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 R. K. Jain, „Performance of Existing Methods in Baselining Demand Response From Commercial Building HVAC Fans,” </a:t>
            </a:r>
            <a:r>
              <a:rPr lang="en-US" sz="1500" i="1" dirty="0">
                <a:latin typeface="Times New Roman"/>
                <a:ea typeface="MS Mincho"/>
                <a:cs typeface="Helvetica"/>
              </a:rPr>
              <a:t>Journal of Engineering for Sustainable Buildings and Cities,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 vol. 2, pp. 1-12, 2021</a:t>
            </a:r>
            <a:endParaRPr lang="en-US" sz="1500" dirty="0">
              <a:latin typeface="Times New Roman"/>
              <a:cs typeface="Helvetica"/>
            </a:endParaRP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ea typeface="MS Mincho"/>
                <a:cs typeface="Times New Roman"/>
              </a:rPr>
              <a:t>[3] 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Z. Yang, A. Ghahramani </a:t>
            </a:r>
            <a:r>
              <a:rPr lang="en-US" sz="1500" dirty="0" err="1">
                <a:latin typeface="Times New Roman"/>
                <a:ea typeface="MS Mincho"/>
                <a:cs typeface="Helvetica"/>
              </a:rPr>
              <a:t>și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 B. </a:t>
            </a:r>
            <a:r>
              <a:rPr lang="en-US" sz="1500" dirty="0" err="1">
                <a:latin typeface="Times New Roman"/>
                <a:ea typeface="MS Mincho"/>
                <a:cs typeface="Helvetica"/>
              </a:rPr>
              <a:t>Becerik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-Gerber, „Building occupancy diversity and HVAC (heating, ventilation, and air conditioning) system energy efficiency,” </a:t>
            </a:r>
            <a:r>
              <a:rPr lang="en-US" sz="1500" i="1" dirty="0">
                <a:latin typeface="Times New Roman"/>
                <a:ea typeface="MS Mincho"/>
                <a:cs typeface="Helvetica"/>
              </a:rPr>
              <a:t>Energy,</a:t>
            </a:r>
            <a:r>
              <a:rPr lang="en-US" sz="1500" dirty="0">
                <a:latin typeface="Times New Roman"/>
                <a:ea typeface="MS Mincho"/>
                <a:cs typeface="Helvetica"/>
              </a:rPr>
              <a:t> vol. 109, pp. 641-649, 2016</a:t>
            </a:r>
            <a:endParaRPr lang="en-US" sz="1500" dirty="0">
              <a:latin typeface="Times New Roman"/>
              <a:ea typeface="MS Mincho"/>
              <a:cs typeface="Helvetica" pitchFamily="34" charset="0"/>
            </a:endParaRP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cs typeface="Times New Roman"/>
              </a:rPr>
              <a:t>[4] </a:t>
            </a:r>
            <a:r>
              <a:rPr lang="en-US" sz="1500" dirty="0">
                <a:latin typeface="Times New Roman"/>
                <a:cs typeface="Helvetica"/>
              </a:rPr>
              <a:t>J. Q. Wang, Yu Du, J. Wang, „LSTM based long-term energy consumption prediction with periodicity,” </a:t>
            </a:r>
            <a:r>
              <a:rPr lang="en-US" sz="1500" i="1" dirty="0">
                <a:latin typeface="Times New Roman"/>
                <a:cs typeface="Helvetica"/>
              </a:rPr>
              <a:t>Energy,</a:t>
            </a:r>
            <a:r>
              <a:rPr lang="en-US" sz="1500" dirty="0">
                <a:latin typeface="Times New Roman"/>
                <a:cs typeface="Helvetica"/>
              </a:rPr>
              <a:t> vol. 197, 2020</a:t>
            </a: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cs typeface="Times New Roman"/>
              </a:rPr>
              <a:t>[5] </a:t>
            </a:r>
            <a:r>
              <a:rPr lang="en-US" sz="1500" dirty="0">
                <a:latin typeface="Times New Roman"/>
                <a:cs typeface="Helvetica"/>
              </a:rPr>
              <a:t>S. Afzal, B. M. </a:t>
            </a:r>
            <a:r>
              <a:rPr lang="en-US" sz="1500" dirty="0" err="1">
                <a:latin typeface="Times New Roman"/>
                <a:cs typeface="Helvetica"/>
              </a:rPr>
              <a:t>Ziapour</a:t>
            </a:r>
            <a:r>
              <a:rPr lang="en-US" sz="1500" dirty="0">
                <a:latin typeface="Times New Roman"/>
                <a:cs typeface="Helvetica"/>
              </a:rPr>
              <a:t>, A. </a:t>
            </a:r>
            <a:r>
              <a:rPr lang="en-US" sz="1500" dirty="0" err="1">
                <a:latin typeface="Times New Roman"/>
                <a:cs typeface="Helvetica"/>
              </a:rPr>
              <a:t>Shokfri</a:t>
            </a:r>
            <a:r>
              <a:rPr lang="en-US" sz="1500" dirty="0">
                <a:latin typeface="Times New Roman"/>
                <a:cs typeface="Helvetica"/>
              </a:rPr>
              <a:t>, H. </a:t>
            </a:r>
            <a:r>
              <a:rPr lang="en-US" sz="1500" dirty="0" err="1">
                <a:latin typeface="Times New Roman"/>
                <a:cs typeface="Helvetica"/>
              </a:rPr>
              <a:t>Shakibi</a:t>
            </a:r>
            <a:r>
              <a:rPr lang="en-US" sz="1500" dirty="0">
                <a:latin typeface="Times New Roman"/>
                <a:cs typeface="Helvetica"/>
              </a:rPr>
              <a:t> </a:t>
            </a:r>
            <a:r>
              <a:rPr lang="en-US" sz="1500" dirty="0" err="1">
                <a:latin typeface="Times New Roman"/>
                <a:cs typeface="Helvetica"/>
              </a:rPr>
              <a:t>și</a:t>
            </a:r>
            <a:r>
              <a:rPr lang="en-US" sz="1500" dirty="0">
                <a:latin typeface="Times New Roman"/>
                <a:cs typeface="Helvetica"/>
              </a:rPr>
              <a:t> B. Sobhani, „Building energy consumption prediction using multilayer perceptron neural network-assisted models; comparison of different optimization algorithms,” </a:t>
            </a:r>
            <a:r>
              <a:rPr lang="en-US" sz="1500" i="1" dirty="0">
                <a:latin typeface="Times New Roman"/>
                <a:cs typeface="Helvetica"/>
              </a:rPr>
              <a:t>Energy,</a:t>
            </a:r>
            <a:r>
              <a:rPr lang="en-US" sz="1500" dirty="0">
                <a:latin typeface="Times New Roman"/>
                <a:cs typeface="Helvetica"/>
              </a:rPr>
              <a:t> vol. 282, 2023</a:t>
            </a: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cs typeface="Times New Roman"/>
              </a:rPr>
              <a:t>[6] </a:t>
            </a:r>
            <a:r>
              <a:rPr lang="en-US" sz="1500" dirty="0">
                <a:latin typeface="Times New Roman"/>
                <a:cs typeface="Helvetica"/>
              </a:rPr>
              <a:t>Z. Wang, Y. Wang, R. Zeng, R. S. Srinivasan </a:t>
            </a:r>
            <a:r>
              <a:rPr lang="en-US" sz="1500" dirty="0" err="1">
                <a:latin typeface="Times New Roman"/>
                <a:cs typeface="Helvetica"/>
              </a:rPr>
              <a:t>și</a:t>
            </a:r>
            <a:r>
              <a:rPr lang="en-US" sz="1500" dirty="0">
                <a:latin typeface="Times New Roman"/>
                <a:cs typeface="Helvetica"/>
              </a:rPr>
              <a:t> S. </a:t>
            </a:r>
            <a:r>
              <a:rPr lang="en-US" sz="1500" dirty="0" err="1">
                <a:latin typeface="Times New Roman"/>
                <a:cs typeface="Helvetica"/>
              </a:rPr>
              <a:t>Ahrentzen</a:t>
            </a:r>
            <a:r>
              <a:rPr lang="en-US" sz="1500" dirty="0">
                <a:latin typeface="Times New Roman"/>
                <a:cs typeface="Helvetica"/>
              </a:rPr>
              <a:t>, „Random Forest based hourly building energy prediction,” </a:t>
            </a:r>
            <a:r>
              <a:rPr lang="en-US" sz="1500" i="1" dirty="0">
                <a:latin typeface="Times New Roman"/>
                <a:cs typeface="Helvetica"/>
              </a:rPr>
              <a:t>Energy &amp; Buildings,</a:t>
            </a:r>
            <a:r>
              <a:rPr lang="en-US" sz="1500" dirty="0">
                <a:latin typeface="Times New Roman"/>
                <a:cs typeface="Helvetica"/>
              </a:rPr>
              <a:t> vol. 171, pp. 11-25, 2018</a:t>
            </a:r>
            <a:endParaRPr lang="en-US" sz="1500" dirty="0">
              <a:latin typeface="Times New Roman"/>
              <a:cs typeface="Helvetica" pitchFamily="34" charset="0"/>
            </a:endParaRP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cs typeface="Times New Roman"/>
              </a:rPr>
              <a:t>[7] </a:t>
            </a:r>
            <a:r>
              <a:rPr lang="en-US" sz="1500" dirty="0">
                <a:latin typeface="Times New Roman"/>
                <a:cs typeface="Helvetica"/>
              </a:rPr>
              <a:t>K. Bamdad, M. E. Cholette, L. Guan </a:t>
            </a:r>
            <a:r>
              <a:rPr lang="en-US" sz="1500" dirty="0" err="1">
                <a:latin typeface="Times New Roman"/>
                <a:cs typeface="Helvetica"/>
              </a:rPr>
              <a:t>și</a:t>
            </a:r>
            <a:r>
              <a:rPr lang="en-US" sz="1500" dirty="0">
                <a:latin typeface="Times New Roman"/>
                <a:cs typeface="Helvetica"/>
              </a:rPr>
              <a:t> J. Bell, „Ant colony algorithm for building energy optimization problems and comparison with benchmark algorithms,” </a:t>
            </a:r>
            <a:r>
              <a:rPr lang="en-US" sz="1500" i="1" dirty="0">
                <a:latin typeface="Times New Roman"/>
                <a:cs typeface="Helvetica"/>
              </a:rPr>
              <a:t>Energy and Buildings,</a:t>
            </a:r>
            <a:r>
              <a:rPr lang="en-US" sz="1500" dirty="0">
                <a:latin typeface="Times New Roman"/>
                <a:cs typeface="Helvetica"/>
              </a:rPr>
              <a:t> vol. 154, pp. 404-414, 2017</a:t>
            </a:r>
          </a:p>
          <a:p>
            <a:pPr marL="0" indent="0" algn="just">
              <a:buNone/>
            </a:pPr>
            <a:r>
              <a:rPr lang="en-US" altLang="ro-RO" sz="1500" dirty="0">
                <a:latin typeface="Times New Roman"/>
                <a:cs typeface="Times New Roman"/>
              </a:rPr>
              <a:t>[8] </a:t>
            </a:r>
            <a:r>
              <a:rPr lang="en-US" sz="1500" dirty="0">
                <a:latin typeface="Times New Roman"/>
                <a:cs typeface="Helvetica"/>
              </a:rPr>
              <a:t>M. </a:t>
            </a:r>
            <a:r>
              <a:rPr lang="en-US" sz="1500" dirty="0" err="1">
                <a:latin typeface="Times New Roman"/>
                <a:cs typeface="Helvetica"/>
              </a:rPr>
              <a:t>Ala'raj</a:t>
            </a:r>
            <a:r>
              <a:rPr lang="en-US" sz="1500" dirty="0">
                <a:latin typeface="Times New Roman"/>
                <a:cs typeface="Helvetica"/>
              </a:rPr>
              <a:t>, M. Radi, M. F. </a:t>
            </a:r>
            <a:r>
              <a:rPr lang="en-US" sz="1500" dirty="0" err="1">
                <a:latin typeface="Times New Roman"/>
                <a:cs typeface="Helvetica"/>
              </a:rPr>
              <a:t>Abbod</a:t>
            </a:r>
            <a:r>
              <a:rPr lang="en-US" sz="1500" dirty="0">
                <a:latin typeface="Times New Roman"/>
                <a:cs typeface="Helvetica"/>
              </a:rPr>
              <a:t>, M. </a:t>
            </a:r>
            <a:r>
              <a:rPr lang="en-US" sz="1500" dirty="0" err="1">
                <a:latin typeface="Times New Roman"/>
                <a:cs typeface="Helvetica"/>
              </a:rPr>
              <a:t>Majdalawieh</a:t>
            </a:r>
            <a:r>
              <a:rPr lang="en-US" sz="1500" dirty="0">
                <a:latin typeface="Times New Roman"/>
                <a:cs typeface="Helvetica"/>
              </a:rPr>
              <a:t> </a:t>
            </a:r>
            <a:r>
              <a:rPr lang="en-US" sz="1500" dirty="0" err="1">
                <a:latin typeface="Times New Roman"/>
                <a:cs typeface="Helvetica"/>
              </a:rPr>
              <a:t>și</a:t>
            </a:r>
            <a:r>
              <a:rPr lang="en-US" sz="1500" dirty="0">
                <a:latin typeface="Times New Roman"/>
                <a:cs typeface="Helvetica"/>
              </a:rPr>
              <a:t> M. Parodi, „Data-driven based HVAC optimization approaches: A Systematic Literature Review,” </a:t>
            </a:r>
            <a:r>
              <a:rPr lang="en-US" sz="1500" i="1" dirty="0">
                <a:latin typeface="Times New Roman"/>
                <a:cs typeface="Helvetica"/>
              </a:rPr>
              <a:t>Journal of Building Engineering,</a:t>
            </a:r>
            <a:r>
              <a:rPr lang="en-US" sz="1500" dirty="0">
                <a:latin typeface="Times New Roman"/>
                <a:cs typeface="Helvetica"/>
              </a:rPr>
              <a:t> vol. 46, 2022</a:t>
            </a:r>
          </a:p>
          <a:p>
            <a:pPr marL="0" indent="0" algn="just">
              <a:buNone/>
            </a:pPr>
            <a:r>
              <a:rPr lang="en-US" sz="1500" dirty="0">
                <a:latin typeface="Times New Roman"/>
                <a:cs typeface="Times New Roman"/>
              </a:rPr>
              <a:t>[9] </a:t>
            </a:r>
            <a:r>
              <a:rPr lang="en-US" sz="1500" dirty="0">
                <a:latin typeface="Times New Roman"/>
                <a:cs typeface="Helvetica"/>
              </a:rPr>
              <a:t>A. Garces-Jimenez, J-M. Gomez-Pulido, N. Gallego-Salvador </a:t>
            </a:r>
            <a:r>
              <a:rPr lang="en-US" sz="1500" dirty="0" err="1">
                <a:latin typeface="Times New Roman"/>
                <a:cs typeface="Helvetica"/>
              </a:rPr>
              <a:t>și</a:t>
            </a:r>
            <a:r>
              <a:rPr lang="en-US" sz="1500" dirty="0">
                <a:latin typeface="Times New Roman"/>
                <a:cs typeface="Helvetica"/>
              </a:rPr>
              <a:t> A-J. Garcia- Tejedor, „Genetic and Swarm Algorithms for Optimizing the Control of Building HVAC Systems Using Real Data: A comparative Study,” </a:t>
            </a:r>
            <a:r>
              <a:rPr lang="en-US" sz="1500" i="1" dirty="0">
                <a:latin typeface="Times New Roman"/>
                <a:cs typeface="Helvetica"/>
              </a:rPr>
              <a:t>Mathematics,</a:t>
            </a:r>
            <a:r>
              <a:rPr lang="en-US" sz="1500" dirty="0">
                <a:latin typeface="Times New Roman"/>
                <a:cs typeface="Helvetica"/>
              </a:rPr>
              <a:t> vol. 9, 2021</a:t>
            </a:r>
          </a:p>
          <a:p>
            <a:pPr marL="0" indent="0" algn="just">
              <a:buNone/>
            </a:pPr>
            <a:r>
              <a:rPr lang="en-US" sz="1500" dirty="0">
                <a:latin typeface="Times New Roman"/>
                <a:cs typeface="Helvetica"/>
              </a:rPr>
              <a:t>[10] </a:t>
            </a:r>
            <a:r>
              <a:rPr lang="ro" sz="1500" dirty="0">
                <a:latin typeface="Times New Roman"/>
                <a:cs typeface="Times New Roman"/>
              </a:rPr>
              <a:t>W. </a:t>
            </a:r>
            <a:r>
              <a:rPr lang="ro" sz="1500" dirty="0" err="1">
                <a:latin typeface="Times New Roman"/>
                <a:cs typeface="Times New Roman"/>
              </a:rPr>
              <a:t>Koehrsen</a:t>
            </a:r>
            <a:r>
              <a:rPr lang="ro" sz="1500" dirty="0">
                <a:latin typeface="Times New Roman"/>
                <a:cs typeface="Times New Roman"/>
              </a:rPr>
              <a:t>, 27 </a:t>
            </a:r>
            <a:r>
              <a:rPr lang="ro" sz="1500" dirty="0" err="1">
                <a:latin typeface="Times New Roman"/>
                <a:cs typeface="Times New Roman"/>
              </a:rPr>
              <a:t>December</a:t>
            </a:r>
            <a:r>
              <a:rPr lang="ro" sz="1500" dirty="0">
                <a:latin typeface="Times New Roman"/>
                <a:cs typeface="Times New Roman"/>
              </a:rPr>
              <a:t> 2017. [Interactiv]. </a:t>
            </a:r>
            <a:r>
              <a:rPr lang="ro" sz="1500" dirty="0" err="1">
                <a:latin typeface="Times New Roman"/>
                <a:cs typeface="Times New Roman"/>
              </a:rPr>
              <a:t>Available</a:t>
            </a:r>
            <a:r>
              <a:rPr lang="ro" sz="1500" dirty="0">
                <a:latin typeface="Times New Roman"/>
                <a:cs typeface="Times New Roman"/>
              </a:rPr>
              <a:t>: </a:t>
            </a:r>
            <a:r>
              <a:rPr lang="ro" sz="1500" dirty="0">
                <a:latin typeface="Times New Roman"/>
                <a:cs typeface="Times New Roman"/>
                <a:hlinkClick r:id="rId4"/>
              </a:rPr>
              <a:t>https://williamkoehrsen.medium.com/random-forest-simple-explanation-377895a60d2d</a:t>
            </a:r>
          </a:p>
          <a:p>
            <a:pPr marL="0" indent="0" algn="just">
              <a:buNone/>
            </a:pPr>
            <a:endParaRPr lang="ro" sz="15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altLang="ro-RO" sz="1600" dirty="0">
              <a:latin typeface="Times New Roman"/>
              <a:cs typeface="Times New Roman"/>
            </a:endParaRP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664DDA60-7EFD-0053-0712-E54A3B5F004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3698D8-8D56-40ED-9A76-84A87CCA3630}" type="slidenum">
              <a:rPr lang="en-US" altLang="ro-RO" smtClean="0">
                <a:solidFill>
                  <a:schemeClr val="bg1"/>
                </a:solidFill>
                <a:latin typeface="Helvetica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ro-RO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sp>
        <p:nvSpPr>
          <p:cNvPr id="37892" name="Title 1">
            <a:extLst>
              <a:ext uri="{FF2B5EF4-FFF2-40B4-BE49-F238E27FC236}">
                <a16:creationId xmlns:a16="http://schemas.microsoft.com/office/drawing/2014/main" id="{E056B65D-BA70-1ABF-66AA-675E6B315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"/>
            <a:ext cx="11277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Courier New" panose="02070309020205020404" pitchFamily="49" charset="0"/>
              <a:buChar char="o"/>
              <a:defRPr sz="29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3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ro-RO" sz="3600" dirty="0" err="1">
                <a:solidFill>
                  <a:schemeClr val="tx2"/>
                </a:solidFill>
                <a:latin typeface="Times New Roman"/>
                <a:cs typeface="Times New Roman"/>
              </a:rPr>
              <a:t>Bibliografie</a:t>
            </a:r>
            <a:endParaRPr lang="ro-RO" altLang="ro-RO" sz="3600" dirty="0" err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3" name="TextBox 1">
            <a:extLst>
              <a:ext uri="{FF2B5EF4-FFF2-40B4-BE49-F238E27FC236}">
                <a16:creationId xmlns:a16="http://schemas.microsoft.com/office/drawing/2014/main" id="{996BD9B4-7C1B-A98E-AF52-8F6CAD87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770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dirty="0">
                <a:hlinkClick r:id="rId5"/>
              </a:rPr>
              <a:t>https://dsrl.eu/</a:t>
            </a:r>
            <a:r>
              <a:rPr lang="en-US" altLang="ro-RO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5ECCE-C915-82D5-BE6B-1C34B32C7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296C1-8FEF-4391-A46F-4FDFDD00446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F38F8-1A27-BFD6-559C-35AA2614C000}"/>
              </a:ext>
            </a:extLst>
          </p:cNvPr>
          <p:cNvSpPr txBox="1"/>
          <p:nvPr/>
        </p:nvSpPr>
        <p:spPr>
          <a:xfrm>
            <a:off x="2618926" y="3429000"/>
            <a:ext cx="69541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Mulțumesc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atenție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8371271-CEC8-6FE8-5397-8F3161A4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770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dirty="0">
                <a:hlinkClick r:id="rId2"/>
              </a:rPr>
              <a:t>https://dsrl.eu/</a:t>
            </a:r>
            <a:r>
              <a:rPr lang="en-US" altLang="ro-R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95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376AA389-7F8D-C6A4-6D13-3508AF497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Cuprins</a:t>
            </a:r>
            <a:endParaRPr lang="ro-RO" altLang="ro-RO" sz="3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65350C23-CB22-D4CE-8358-65F0FCA831C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609600" y="1646104"/>
            <a:ext cx="11277600" cy="4800600"/>
          </a:xfrm>
        </p:spPr>
        <p:txBody>
          <a:bodyPr/>
          <a:lstStyle/>
          <a:p>
            <a:pPr marL="318770" indent="-318770"/>
            <a:r>
              <a:rPr lang="en-US" altLang="ro-RO" dirty="0">
                <a:latin typeface="Times New Roman"/>
                <a:cs typeface="Times New Roman"/>
              </a:rPr>
              <a:t>Context </a:t>
            </a:r>
            <a:r>
              <a:rPr lang="en-US" altLang="ro-RO" dirty="0" err="1">
                <a:latin typeface="Times New Roman"/>
                <a:cs typeface="Times New Roman"/>
              </a:rPr>
              <a:t>și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r>
              <a:rPr lang="en-US" altLang="ro-RO" dirty="0" err="1">
                <a:latin typeface="Times New Roman"/>
                <a:cs typeface="Times New Roman"/>
              </a:rPr>
              <a:t>Motivație</a:t>
            </a:r>
            <a:endParaRPr lang="ro-RO" dirty="0" err="1">
              <a:latin typeface="Times New Roman"/>
              <a:cs typeface="Times New Roman"/>
            </a:endParaRPr>
          </a:p>
          <a:p>
            <a:pPr marL="318770" indent="-318770"/>
            <a:r>
              <a:rPr lang="en-US" altLang="ro-RO" dirty="0">
                <a:latin typeface="Times New Roman"/>
                <a:cs typeface="Times New Roman"/>
              </a:rPr>
              <a:t>State of the Art</a:t>
            </a:r>
            <a:endParaRPr lang="en-US" alt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/>
            <a:r>
              <a:rPr lang="en-US" altLang="ro-RO" dirty="0" err="1">
                <a:latin typeface="Times New Roman"/>
                <a:cs typeface="Times New Roman"/>
              </a:rPr>
              <a:t>Soluția</a:t>
            </a:r>
            <a:r>
              <a:rPr lang="en-US" altLang="ro-RO" dirty="0">
                <a:latin typeface="Times New Roman"/>
                <a:cs typeface="Times New Roman"/>
              </a:rPr>
              <a:t> </a:t>
            </a:r>
            <a:r>
              <a:rPr lang="en-US" altLang="ro-RO" dirty="0" err="1">
                <a:latin typeface="Times New Roman"/>
                <a:cs typeface="Times New Roman"/>
              </a:rPr>
              <a:t>propusă</a:t>
            </a:r>
            <a:endParaRPr lang="en-US" alt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/>
            <a:r>
              <a:rPr lang="en-US" altLang="ro-RO" dirty="0" err="1">
                <a:latin typeface="Times New Roman"/>
                <a:cs typeface="Times New Roman"/>
              </a:rPr>
              <a:t>Setul</a:t>
            </a:r>
            <a:r>
              <a:rPr lang="en-US" altLang="ro-RO" dirty="0">
                <a:latin typeface="Times New Roman"/>
                <a:cs typeface="Times New Roman"/>
              </a:rPr>
              <a:t> de date</a:t>
            </a:r>
            <a:endParaRPr lang="en-US" alt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/>
            <a:r>
              <a:rPr lang="en-US" altLang="ro-RO" dirty="0" err="1">
                <a:latin typeface="Times New Roman"/>
                <a:cs typeface="Times New Roman"/>
              </a:rPr>
              <a:t>Rezultate</a:t>
            </a:r>
            <a:endParaRPr lang="en-US" altLang="ro-R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/>
            <a:r>
              <a:rPr lang="en-US" altLang="ro-RO" dirty="0" err="1">
                <a:latin typeface="Times New Roman"/>
                <a:cs typeface="Times New Roman"/>
              </a:rPr>
              <a:t>Concluzii</a:t>
            </a:r>
            <a:endParaRPr lang="en-US" alt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8770" indent="-318770"/>
            <a:r>
              <a:rPr lang="en-US" altLang="ro-RO" dirty="0" err="1">
                <a:latin typeface="Times New Roman"/>
                <a:cs typeface="Times New Roman"/>
              </a:rPr>
              <a:t>Bibliografie</a:t>
            </a:r>
            <a:endParaRPr lang="ro-RO" altLang="ro-RO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9979E810-0B19-EFFB-DDE3-01AD751538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CA6666-D8D5-4C32-8646-0A41860C2849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5" name="TextBox 4">
            <a:extLst>
              <a:ext uri="{FF2B5EF4-FFF2-40B4-BE49-F238E27FC236}">
                <a16:creationId xmlns:a16="http://schemas.microsoft.com/office/drawing/2014/main" id="{5CD6D448-C6B0-2A07-094B-529B93694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452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2"/>
              </a:rPr>
              <a:t>https://dsrl.eu/</a:t>
            </a:r>
            <a:r>
              <a:rPr lang="en-US" altLang="ro-RO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20DF50DC-3A6E-6827-E6AF-FEE8AE407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>
                <a:latin typeface="Times New Roman"/>
                <a:cs typeface="Times New Roman"/>
              </a:rPr>
              <a:t>Context </a:t>
            </a:r>
            <a:r>
              <a:rPr lang="en-US" altLang="ro-RO" sz="3600" dirty="0" err="1">
                <a:latin typeface="Times New Roman"/>
                <a:cs typeface="Times New Roman"/>
              </a:rPr>
              <a:t>și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Motivație</a:t>
            </a:r>
            <a:endParaRPr lang="ro-RO" altLang="ro-RO" sz="3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D28381C9-CE14-AAE1-A31D-B44DA867ED5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ACAA0C-4C1E-432F-832E-BBD26378EB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8" name="Content Placeholder 7">
            <a:extLst>
              <a:ext uri="{FF2B5EF4-FFF2-40B4-BE49-F238E27FC236}">
                <a16:creationId xmlns:a16="http://schemas.microsoft.com/office/drawing/2014/main" id="{BFE0CFF7-307F-0B66-A1F7-48062D97D89E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5416013" y="1960012"/>
            <a:ext cx="6771509" cy="1905000"/>
          </a:xfrm>
        </p:spPr>
        <p:txBody>
          <a:bodyPr anchor="ctr"/>
          <a:lstStyle/>
          <a:p>
            <a:pPr marL="318770" indent="-318770"/>
            <a:r>
              <a:rPr lang="en-US" sz="2200" b="1" dirty="0">
                <a:latin typeface="Times New Roman"/>
                <a:cs typeface="Times New Roman"/>
              </a:rPr>
              <a:t>Context</a:t>
            </a:r>
          </a:p>
          <a:p>
            <a:pPr marL="639445" lvl="1">
              <a:buClr>
                <a:srgbClr val="94B6D2"/>
              </a:buClr>
              <a:buFont typeface="Calibri" pitchFamily="34" charset="0"/>
              <a:buChar char="-"/>
            </a:pPr>
            <a:r>
              <a:rPr lang="en-US" sz="2000" dirty="0" err="1">
                <a:latin typeface="Times New Roman"/>
                <a:cs typeface="Times New Roman"/>
              </a:rPr>
              <a:t>clădirile</a:t>
            </a:r>
            <a:r>
              <a:rPr lang="en-US" sz="2000" dirty="0">
                <a:latin typeface="Times New Roman"/>
                <a:cs typeface="Times New Roman"/>
              </a:rPr>
              <a:t> non-</a:t>
            </a:r>
            <a:r>
              <a:rPr lang="en-US" sz="2000" dirty="0" err="1">
                <a:latin typeface="Times New Roman"/>
                <a:cs typeface="Times New Roman"/>
              </a:rPr>
              <a:t>rezidențiale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echipate</a:t>
            </a:r>
            <a:r>
              <a:rPr lang="en-US" sz="2000" dirty="0">
                <a:latin typeface="Times New Roman"/>
                <a:cs typeface="Times New Roman"/>
              </a:rPr>
              <a:t> cu </a:t>
            </a:r>
            <a:r>
              <a:rPr lang="en-US" sz="2000" dirty="0" err="1">
                <a:latin typeface="Times New Roman"/>
                <a:cs typeface="Times New Roman"/>
              </a:rPr>
              <a:t>sisteme</a:t>
            </a:r>
            <a:r>
              <a:rPr lang="en-US" sz="2000" dirty="0">
                <a:latin typeface="Times New Roman"/>
                <a:cs typeface="Times New Roman"/>
              </a:rPr>
              <a:t> HVAC au un impact </a:t>
            </a:r>
            <a:r>
              <a:rPr lang="en-US" sz="2000" dirty="0" err="1">
                <a:latin typeface="Times New Roman"/>
                <a:cs typeface="Times New Roman"/>
              </a:rPr>
              <a:t>semnificativ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asupra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consumului</a:t>
            </a:r>
            <a:r>
              <a:rPr lang="en-US" sz="2000" dirty="0">
                <a:latin typeface="Times New Roman"/>
                <a:cs typeface="Times New Roman"/>
              </a:rPr>
              <a:t> total de </a:t>
            </a:r>
            <a:r>
              <a:rPr lang="en-US" sz="2000" dirty="0" err="1">
                <a:latin typeface="Times New Roman"/>
                <a:cs typeface="Times New Roman"/>
              </a:rPr>
              <a:t>energie</a:t>
            </a:r>
            <a:endParaRPr lang="en-US" altLang="ro-RO" sz="2000" dirty="0">
              <a:latin typeface="Times New Roman"/>
              <a:cs typeface="Arial"/>
            </a:endParaRPr>
          </a:p>
          <a:p>
            <a:pPr marL="639445" lvl="1">
              <a:buClr>
                <a:srgbClr val="94B6D2"/>
              </a:buClr>
              <a:buFont typeface="Calibri" pitchFamily="34" charset="0"/>
              <a:buChar char="-"/>
            </a:pPr>
            <a:r>
              <a:rPr lang="en-US" sz="2000" dirty="0" err="1">
                <a:latin typeface="Times New Roman"/>
                <a:cs typeface="Times New Roman"/>
              </a:rPr>
              <a:t>sistemele</a:t>
            </a:r>
            <a:r>
              <a:rPr lang="en-US" sz="2000" dirty="0">
                <a:latin typeface="Times New Roman"/>
                <a:cs typeface="Times New Roman"/>
              </a:rPr>
              <a:t> HVAC sunt </a:t>
            </a:r>
            <a:r>
              <a:rPr lang="en-US" sz="2000" dirty="0" err="1">
                <a:latin typeface="Times New Roman"/>
                <a:cs typeface="Times New Roman"/>
              </a:rPr>
              <a:t>responsabile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 o mare </a:t>
            </a:r>
            <a:r>
              <a:rPr lang="en-US" sz="2000" dirty="0" err="1">
                <a:latin typeface="Times New Roman"/>
                <a:cs typeface="Times New Roman"/>
              </a:rPr>
              <a:t>parte</a:t>
            </a:r>
            <a:r>
              <a:rPr lang="en-US" sz="2000" dirty="0">
                <a:latin typeface="Times New Roman"/>
                <a:cs typeface="Times New Roman"/>
              </a:rPr>
              <a:t> din </a:t>
            </a:r>
            <a:r>
              <a:rPr lang="en-US" sz="2000" dirty="0" err="1">
                <a:latin typeface="Times New Roman"/>
                <a:cs typeface="Times New Roman"/>
              </a:rPr>
              <a:t>acest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consum</a:t>
            </a:r>
            <a:endParaRPr lang="en-US" altLang="ro-RO" sz="2000" dirty="0">
              <a:latin typeface="Times New Roman"/>
              <a:cs typeface="Arial"/>
            </a:endParaRPr>
          </a:p>
          <a:p>
            <a:pPr marL="639445" lvl="1">
              <a:buClr>
                <a:srgbClr val="94B6D2"/>
              </a:buClr>
              <a:buFont typeface="Calibri" pitchFamily="34" charset="0"/>
              <a:buChar char="-"/>
            </a:pPr>
            <a:r>
              <a:rPr lang="en-US" sz="2000" dirty="0" err="1">
                <a:latin typeface="Times New Roman"/>
                <a:cs typeface="Times New Roman"/>
              </a:rPr>
              <a:t>consum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ridicat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energie</a:t>
            </a:r>
            <a:r>
              <a:rPr lang="en-US" sz="2000" dirty="0">
                <a:latin typeface="Times New Roman"/>
                <a:cs typeface="Times New Roman"/>
              </a:rPr>
              <a:t> -&gt; </a:t>
            </a:r>
            <a:r>
              <a:rPr lang="en-US" sz="2000" dirty="0" err="1">
                <a:latin typeface="Times New Roman"/>
                <a:cs typeface="Times New Roman"/>
              </a:rPr>
              <a:t>nevoie</a:t>
            </a:r>
            <a:r>
              <a:rPr lang="en-US" sz="2000" dirty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optimizare</a:t>
            </a:r>
            <a:endParaRPr lang="en-US" sz="2000" dirty="0">
              <a:cs typeface="Helvetica" pitchFamily="34" charset="0"/>
            </a:endParaRPr>
          </a:p>
          <a:p>
            <a:pPr marL="318770" indent="-318770"/>
            <a:endParaRPr lang="en-US" altLang="ro-R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9" name="Content Placeholder 7">
            <a:extLst>
              <a:ext uri="{FF2B5EF4-FFF2-40B4-BE49-F238E27FC236}">
                <a16:creationId xmlns:a16="http://schemas.microsoft.com/office/drawing/2014/main" id="{789DC1FF-19DD-7861-4A37-421C0E7CC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819" y="4687822"/>
            <a:ext cx="11887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Courier New" panose="02070309020205020404" pitchFamily="49" charset="0"/>
              <a:buChar char="o"/>
              <a:defRPr sz="29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Courier New" panose="02070309020205020404" pitchFamily="49" charset="0"/>
              <a:buChar char="o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Courier New" panose="02070309020205020404" pitchFamily="49" charset="0"/>
              <a:buChar char="o"/>
              <a:defRPr sz="23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indent="-228600">
              <a:spcBef>
                <a:spcPts val="400"/>
              </a:spcBef>
              <a:buClr>
                <a:srgbClr val="A5AB81"/>
              </a:buClr>
              <a:buSzPct val="7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indent="-228600">
              <a:spcBef>
                <a:spcPts val="400"/>
              </a:spcBef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318770" indent="-318770">
              <a:buFont typeface="Arial" panose="020B0604020202020204" pitchFamily="34" charset="0"/>
              <a:buChar char="•"/>
            </a:pPr>
            <a:r>
              <a:rPr lang="en-US" altLang="ro-RO" sz="2200" b="1" dirty="0" err="1">
                <a:latin typeface="Times New Roman"/>
                <a:cs typeface="Arial"/>
              </a:rPr>
              <a:t>Motivația</a:t>
            </a:r>
            <a:endParaRPr lang="en-US" altLang="ro-RO" sz="2200" b="1" dirty="0">
              <a:latin typeface="Times New Roman"/>
              <a:cs typeface="Arial"/>
            </a:endParaRPr>
          </a:p>
          <a:p>
            <a:pPr marL="639445" lvl="1">
              <a:buClr>
                <a:srgbClr val="94B6D2"/>
              </a:buClr>
              <a:buFont typeface="Calibri" panose="02070309020205020404" pitchFamily="49" charset="0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lipsa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unor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soluții</a:t>
            </a:r>
            <a:r>
              <a:rPr lang="en-US" altLang="ro-RO" sz="2000" dirty="0">
                <a:latin typeface="Times New Roman"/>
                <a:cs typeface="Arial"/>
              </a:rPr>
              <a:t> de </a:t>
            </a:r>
            <a:r>
              <a:rPr lang="en-US" altLang="ro-RO" sz="2000" dirty="0" err="1">
                <a:latin typeface="Times New Roman"/>
                <a:cs typeface="Arial"/>
              </a:rPr>
              <a:t>optimizare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în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clădirile</a:t>
            </a:r>
            <a:r>
              <a:rPr lang="en-US" altLang="ro-RO" sz="2000" dirty="0">
                <a:latin typeface="Times New Roman"/>
                <a:cs typeface="Arial"/>
              </a:rPr>
              <a:t> non-</a:t>
            </a:r>
            <a:r>
              <a:rPr lang="en-US" altLang="ro-RO" sz="2000" dirty="0" err="1">
                <a:latin typeface="Times New Roman"/>
                <a:cs typeface="Arial"/>
              </a:rPr>
              <a:t>rezidențiale</a:t>
            </a:r>
            <a:r>
              <a:rPr lang="en-US" altLang="ro-RO" sz="2000" dirty="0">
                <a:latin typeface="Times New Roman"/>
                <a:cs typeface="Arial"/>
              </a:rPr>
              <a:t> </a:t>
            </a:r>
            <a:endParaRPr lang="en-US" sz="2000" dirty="0">
              <a:cs typeface="Helvetica"/>
            </a:endParaRPr>
          </a:p>
          <a:p>
            <a:pPr marL="639445" lvl="1">
              <a:buClr>
                <a:srgbClr val="94B6D2"/>
              </a:buClr>
              <a:buFont typeface="Calibri" panose="02070309020205020404" pitchFamily="49" charset="0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sistemele</a:t>
            </a:r>
            <a:r>
              <a:rPr lang="en-US" altLang="ro-RO" sz="2000" dirty="0">
                <a:latin typeface="Times New Roman"/>
                <a:cs typeface="Arial"/>
              </a:rPr>
              <a:t> </a:t>
            </a:r>
            <a:r>
              <a:rPr lang="en-US" altLang="ro-RO" sz="2000" dirty="0" err="1">
                <a:latin typeface="Times New Roman"/>
                <a:cs typeface="Arial"/>
              </a:rPr>
              <a:t>funcționează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b="1" dirty="0" err="1">
                <a:latin typeface="Times New Roman"/>
                <a:cs typeface="Arial"/>
              </a:rPr>
              <a:t>reactiv</a:t>
            </a:r>
            <a:endParaRPr lang="en-US" altLang="ro-RO" sz="2000" dirty="0">
              <a:latin typeface="Times New Roman"/>
              <a:cs typeface="Arial"/>
            </a:endParaRPr>
          </a:p>
          <a:p>
            <a:pPr marL="639445" lvl="1">
              <a:buClr>
                <a:srgbClr val="94B6D2"/>
              </a:buClr>
              <a:buFont typeface="Calibri" panose="020B0604020202020204" pitchFamily="34" charset="0"/>
              <a:buChar char="-"/>
            </a:pPr>
            <a:r>
              <a:rPr lang="en-US" altLang="ro-RO" sz="2000" dirty="0" err="1">
                <a:latin typeface="Times New Roman"/>
                <a:cs typeface="Arial"/>
              </a:rPr>
              <a:t>nevoia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unor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soluții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adaptabile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în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funcție</a:t>
            </a:r>
            <a:r>
              <a:rPr lang="en-US" altLang="ro-RO" sz="2000" dirty="0">
                <a:latin typeface="Times New Roman"/>
                <a:cs typeface="Arial"/>
              </a:rPr>
              <a:t> de </a:t>
            </a:r>
            <a:r>
              <a:rPr lang="en-US" altLang="ro-RO" sz="2000" dirty="0" err="1">
                <a:latin typeface="Times New Roman"/>
                <a:cs typeface="Arial"/>
              </a:rPr>
              <a:t>condiții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meteo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și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comportamentul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utilizatorilor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11270" name="TextBox 2">
            <a:extLst>
              <a:ext uri="{FF2B5EF4-FFF2-40B4-BE49-F238E27FC236}">
                <a16:creationId xmlns:a16="http://schemas.microsoft.com/office/drawing/2014/main" id="{8474A9CC-D54C-9940-0775-74B10FEF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sp>
        <p:nvSpPr>
          <p:cNvPr id="11272" name="TextBox 13">
            <a:extLst>
              <a:ext uri="{FF2B5EF4-FFF2-40B4-BE49-F238E27FC236}">
                <a16:creationId xmlns:a16="http://schemas.microsoft.com/office/drawing/2014/main" id="{D7A78662-33F2-6108-C724-EE955868A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035" y="4096688"/>
            <a:ext cx="4297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1200" i="1" dirty="0">
                <a:latin typeface="Times New Roman"/>
                <a:cs typeface="Arial"/>
              </a:rPr>
              <a:t>Analiza </a:t>
            </a:r>
            <a:r>
              <a:rPr lang="en-US" altLang="ro-RO" sz="1200" i="1" err="1">
                <a:latin typeface="Times New Roman"/>
                <a:cs typeface="Arial"/>
              </a:rPr>
              <a:t>lunară</a:t>
            </a:r>
            <a:r>
              <a:rPr lang="en-US" altLang="ro-RO" sz="1200" i="1" dirty="0">
                <a:latin typeface="Times New Roman"/>
                <a:cs typeface="Arial"/>
              </a:rPr>
              <a:t> a </a:t>
            </a:r>
            <a:r>
              <a:rPr lang="en-US" altLang="ro-RO" sz="1200" i="1" err="1">
                <a:latin typeface="Times New Roman"/>
                <a:cs typeface="Arial"/>
              </a:rPr>
              <a:t>consumului</a:t>
            </a:r>
            <a:r>
              <a:rPr lang="en-US" altLang="ro-RO" sz="1200" i="1" dirty="0">
                <a:latin typeface="Times New Roman"/>
                <a:cs typeface="Arial"/>
              </a:rPr>
              <a:t> real </a:t>
            </a:r>
            <a:r>
              <a:rPr lang="en-US" altLang="ro-RO" sz="1200" i="1" err="1">
                <a:latin typeface="Times New Roman"/>
                <a:cs typeface="Arial"/>
              </a:rPr>
              <a:t>și</a:t>
            </a:r>
            <a:r>
              <a:rPr lang="en-US" altLang="ro-RO" sz="1200" i="1" dirty="0">
                <a:latin typeface="Times New Roman"/>
                <a:cs typeface="Arial"/>
              </a:rPr>
              <a:t> a </a:t>
            </a:r>
            <a:r>
              <a:rPr lang="en-US" altLang="ro-RO" sz="1200" i="1" err="1">
                <a:latin typeface="Times New Roman"/>
                <a:cs typeface="Arial"/>
              </a:rPr>
              <a:t>valorilor</a:t>
            </a:r>
            <a:r>
              <a:rPr lang="en-US" altLang="ro-RO" sz="1200" i="1" dirty="0">
                <a:latin typeface="Times New Roman"/>
                <a:cs typeface="Arial"/>
              </a:rPr>
              <a:t> de </a:t>
            </a:r>
            <a:r>
              <a:rPr lang="en-US" altLang="ro-RO" sz="1200" i="1" err="1">
                <a:latin typeface="Times New Roman"/>
                <a:cs typeface="Arial"/>
              </a:rPr>
              <a:t>referință</a:t>
            </a:r>
            <a:r>
              <a:rPr lang="en-US" altLang="ro-RO" sz="1200" i="1" dirty="0">
                <a:latin typeface="Times New Roman"/>
                <a:cs typeface="Arial"/>
              </a:rPr>
              <a:t> [1]</a:t>
            </a:r>
          </a:p>
        </p:txBody>
      </p:sp>
      <p:pic>
        <p:nvPicPr>
          <p:cNvPr id="3" name="Imagine 2" descr="O imagine care conține text, captură de ecran, Font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026FB59A-8E8D-37D1-7291-0F706478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59" y="1718623"/>
            <a:ext cx="5196287" cy="2383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3D329E6-0AE4-BAFE-EB6E-9C466A7C0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>
                <a:latin typeface="Times New Roman"/>
                <a:cs typeface="Times New Roman"/>
              </a:rPr>
              <a:t>State of the Art</a:t>
            </a:r>
            <a:endParaRPr lang="en-US" altLang="ro-RO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7304259B-FF2B-13FE-A9C9-388DA706E4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 rot="10800000" flipV="1">
            <a:off x="11582400" y="6524625"/>
            <a:ext cx="457200" cy="260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94DFD3-AD8C-4003-9A70-44678462CB25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4" name="TextBox 2">
            <a:extLst>
              <a:ext uri="{FF2B5EF4-FFF2-40B4-BE49-F238E27FC236}">
                <a16:creationId xmlns:a16="http://schemas.microsoft.com/office/drawing/2014/main" id="{5A1798EE-C705-E785-EA2F-F3762951C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6906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A19D171-D469-08E1-E318-9009FE4E471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32707301"/>
              </p:ext>
            </p:extLst>
          </p:nvPr>
        </p:nvGraphicFramePr>
        <p:xfrm>
          <a:off x="609600" y="1717542"/>
          <a:ext cx="11277600" cy="3999089"/>
        </p:xfrm>
        <a:graphic>
          <a:graphicData uri="http://schemas.openxmlformats.org/drawingml/2006/table">
            <a:tbl>
              <a:tblPr/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28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22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22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22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22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125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624" marR="90624" marT="45313" marB="45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2C86AA-41E5-6C6E-ABF6-718380FC4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52789"/>
              </p:ext>
            </p:extLst>
          </p:nvPr>
        </p:nvGraphicFramePr>
        <p:xfrm>
          <a:off x="118431" y="1597236"/>
          <a:ext cx="11963396" cy="417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11">
                <a:tc>
                  <a:txBody>
                    <a:bodyPr/>
                    <a:lstStyle/>
                    <a:p>
                      <a:r>
                        <a:rPr lang="en-US" sz="1800" b="1" err="1">
                          <a:latin typeface="Times New Roman"/>
                        </a:rPr>
                        <a:t>Categorie</a:t>
                      </a:r>
                      <a:endParaRPr lang="en-US" sz="1800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err="1">
                          <a:latin typeface="Times New Roman"/>
                        </a:rPr>
                        <a:t>Abordări</a:t>
                      </a:r>
                      <a:endParaRPr lang="ro-RO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err="1">
                          <a:latin typeface="Times New Roman"/>
                        </a:rPr>
                        <a:t>Provocări</a:t>
                      </a:r>
                      <a:endParaRPr lang="ro-RO" err="1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3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Times New Roman"/>
                        </a:rPr>
                        <a:t>Stabilirea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dirty="0" err="1">
                          <a:latin typeface="Times New Roman"/>
                        </a:rPr>
                        <a:t>consumului</a:t>
                      </a:r>
                      <a:r>
                        <a:rPr lang="en-US" sz="1600" b="1" dirty="0">
                          <a:latin typeface="Times New Roman"/>
                        </a:rPr>
                        <a:t> de </a:t>
                      </a:r>
                      <a:r>
                        <a:rPr lang="en-US" sz="1600" b="1" dirty="0" err="1">
                          <a:latin typeface="Times New Roman"/>
                        </a:rPr>
                        <a:t>referință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dirty="0" err="1">
                          <a:latin typeface="Times New Roman"/>
                        </a:rPr>
                        <a:t>și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dirty="0" err="1">
                          <a:latin typeface="Times New Roman"/>
                        </a:rPr>
                        <a:t>profilului</a:t>
                      </a:r>
                      <a:r>
                        <a:rPr lang="en-US" sz="1600" b="1" dirty="0">
                          <a:latin typeface="Times New Roman"/>
                        </a:rPr>
                        <a:t> energetic</a:t>
                      </a:r>
                      <a:endParaRPr lang="ro-RO" sz="1600" dirty="0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Se </a:t>
                      </a:r>
                      <a:r>
                        <a:rPr lang="en-US" sz="1600" err="1">
                          <a:latin typeface="Times New Roman"/>
                        </a:rPr>
                        <a:t>folosesc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modele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referință</a:t>
                      </a:r>
                      <a:r>
                        <a:rPr lang="en-US" sz="1600" dirty="0">
                          <a:latin typeface="Times New Roman"/>
                        </a:rPr>
                        <a:t> care include </a:t>
                      </a:r>
                      <a:r>
                        <a:rPr lang="en-US" sz="1600" err="1">
                          <a:latin typeface="Times New Roman"/>
                        </a:rPr>
                        <a:t>modul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ocupare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pentru</a:t>
                      </a:r>
                      <a:r>
                        <a:rPr lang="en-US" sz="1600" dirty="0">
                          <a:latin typeface="Times New Roman"/>
                        </a:rPr>
                        <a:t> a </a:t>
                      </a:r>
                      <a:r>
                        <a:rPr lang="en-US" sz="1600" err="1">
                          <a:latin typeface="Times New Roman"/>
                        </a:rPr>
                        <a:t>reflecta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mai</a:t>
                      </a:r>
                      <a:r>
                        <a:rPr lang="en-US" sz="1600" dirty="0">
                          <a:latin typeface="Times New Roman"/>
                        </a:rPr>
                        <a:t> bine </a:t>
                      </a:r>
                      <a:r>
                        <a:rPr lang="en-US" sz="1600" err="1">
                          <a:latin typeface="Times New Roman"/>
                        </a:rPr>
                        <a:t>comportamentul</a:t>
                      </a:r>
                      <a:r>
                        <a:rPr lang="en-US" sz="1600" dirty="0">
                          <a:latin typeface="Times New Roman"/>
                        </a:rPr>
                        <a:t> real al </a:t>
                      </a:r>
                      <a:r>
                        <a:rPr lang="en-US" sz="1600" err="1">
                          <a:latin typeface="Times New Roman"/>
                        </a:rPr>
                        <a:t>clădirii</a:t>
                      </a:r>
                      <a:r>
                        <a:rPr lang="en-US" sz="1600" dirty="0">
                          <a:latin typeface="Times New Roman"/>
                        </a:rPr>
                        <a:t> [2][3]</a:t>
                      </a: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 Nu se </a:t>
                      </a:r>
                      <a:r>
                        <a:rPr lang="en-US" sz="1600" dirty="0" err="1">
                          <a:latin typeface="Times New Roman"/>
                        </a:rPr>
                        <a:t>ține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cont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dirty="0" err="1">
                          <a:latin typeface="Times New Roman"/>
                        </a:rPr>
                        <a:t>variabilitatea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zilnică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dirty="0" err="1">
                          <a:latin typeface="Times New Roman"/>
                        </a:rPr>
                        <a:t>particularitățile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comportamentale</a:t>
                      </a:r>
                      <a:r>
                        <a:rPr lang="en-US" sz="1600" dirty="0">
                          <a:latin typeface="Times New Roman"/>
                        </a:rPr>
                        <a:t> ale </a:t>
                      </a:r>
                      <a:r>
                        <a:rPr lang="en-US" sz="1600" dirty="0" err="1">
                          <a:latin typeface="Times New Roman"/>
                        </a:rPr>
                        <a:t>utilizatorilor</a:t>
                      </a:r>
                      <a:endParaRPr lang="en-US" sz="1600" dirty="0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Times New Roman"/>
                        </a:rPr>
                        <a:t>Predicția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dirty="0" err="1">
                          <a:latin typeface="Times New Roman"/>
                        </a:rPr>
                        <a:t>consumului</a:t>
                      </a:r>
                      <a:r>
                        <a:rPr lang="en-US" sz="1600" b="1" dirty="0">
                          <a:latin typeface="Times New Roman"/>
                        </a:rPr>
                        <a:t> cu </a:t>
                      </a:r>
                      <a:r>
                        <a:rPr lang="en-US" sz="1600" b="1" dirty="0" err="1">
                          <a:latin typeface="Times New Roman"/>
                        </a:rPr>
                        <a:t>algoritmi</a:t>
                      </a:r>
                      <a:r>
                        <a:rPr lang="en-US" sz="1600" b="1" dirty="0">
                          <a:latin typeface="Times New Roman"/>
                        </a:rPr>
                        <a:t> de Machine Learning </a:t>
                      </a: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</a:t>
                      </a:r>
                      <a:r>
                        <a:rPr lang="en-US" sz="1600" err="1">
                          <a:latin typeface="Times New Roman"/>
                        </a:rPr>
                        <a:t>Combinarea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modelelor</a:t>
                      </a:r>
                      <a:r>
                        <a:rPr lang="en-US" sz="1600" dirty="0">
                          <a:latin typeface="Times New Roman"/>
                        </a:rPr>
                        <a:t> (LSTM, MLP </a:t>
                      </a:r>
                      <a:r>
                        <a:rPr lang="en-US" sz="160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Random Forest) </a:t>
                      </a:r>
                      <a:r>
                        <a:rPr lang="en-US" sz="1600" err="1">
                          <a:latin typeface="Times New Roman"/>
                        </a:rPr>
                        <a:t>pentru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estimarea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consumului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orar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sau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zilnic</a:t>
                      </a:r>
                      <a:r>
                        <a:rPr lang="en-US" sz="1600" dirty="0">
                          <a:latin typeface="Times New Roman"/>
                        </a:rPr>
                        <a:t>, pe </a:t>
                      </a:r>
                      <a:r>
                        <a:rPr lang="en-US" sz="1600" err="1">
                          <a:latin typeface="Times New Roman"/>
                        </a:rPr>
                        <a:t>baza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datelor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istorice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meteorologice</a:t>
                      </a:r>
                      <a:r>
                        <a:rPr lang="en-US" sz="1600" dirty="0">
                          <a:latin typeface="Times New Roman"/>
                        </a:rPr>
                        <a:t> [4][5][6]</a:t>
                      </a: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</a:t>
                      </a:r>
                      <a:r>
                        <a:rPr lang="en-US" sz="1600" dirty="0" err="1">
                          <a:latin typeface="Times New Roman"/>
                        </a:rPr>
                        <a:t>Modelele</a:t>
                      </a:r>
                      <a:r>
                        <a:rPr lang="en-US" sz="1600" dirty="0">
                          <a:latin typeface="Times New Roman"/>
                        </a:rPr>
                        <a:t> sunt </a:t>
                      </a:r>
                      <a:r>
                        <a:rPr lang="en-US" sz="1600" dirty="0" err="1">
                          <a:latin typeface="Times New Roman"/>
                        </a:rPr>
                        <a:t>sensibile</a:t>
                      </a:r>
                      <a:r>
                        <a:rPr lang="en-US" sz="1600" dirty="0">
                          <a:latin typeface="Times New Roman"/>
                        </a:rPr>
                        <a:t> la </a:t>
                      </a:r>
                      <a:r>
                        <a:rPr lang="en-US" sz="1600" dirty="0" err="1">
                          <a:latin typeface="Times New Roman"/>
                        </a:rPr>
                        <a:t>calitatea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granularitatea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datelor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dirty="0" err="1">
                          <a:latin typeface="Times New Roman"/>
                        </a:rPr>
                        <a:t>intrare</a:t>
                      </a:r>
                      <a:r>
                        <a:rPr lang="en-US" sz="1600" dirty="0">
                          <a:latin typeface="Times New Roman"/>
                        </a:rPr>
                        <a:t>, </a:t>
                      </a:r>
                      <a:r>
                        <a:rPr lang="en-US" sz="1600" dirty="0" err="1">
                          <a:latin typeface="Times New Roman"/>
                        </a:rPr>
                        <a:t>iar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selecția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necorespunzătoare</a:t>
                      </a:r>
                      <a:r>
                        <a:rPr lang="en-US" sz="1600" dirty="0">
                          <a:latin typeface="Times New Roman"/>
                        </a:rPr>
                        <a:t> a </a:t>
                      </a:r>
                      <a:r>
                        <a:rPr lang="en-US" sz="1600" dirty="0" err="1">
                          <a:latin typeface="Times New Roman"/>
                        </a:rPr>
                        <a:t>caracteristicilor</a:t>
                      </a:r>
                      <a:r>
                        <a:rPr lang="en-US" sz="1600" dirty="0">
                          <a:latin typeface="Times New Roman"/>
                        </a:rPr>
                        <a:t> reduce </a:t>
                      </a:r>
                      <a:r>
                        <a:rPr lang="en-US" sz="1600" dirty="0" err="1">
                          <a:latin typeface="Times New Roman"/>
                        </a:rPr>
                        <a:t>performanța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predicției</a:t>
                      </a:r>
                    </a:p>
                  </a:txBody>
                  <a:tcPr marL="90624" marR="90624" marT="45308" marB="453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err="1">
                          <a:latin typeface="Times New Roman"/>
                        </a:rPr>
                        <a:t>Optimizarea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controlului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în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clădirile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inteligente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echipate</a:t>
                      </a:r>
                      <a:r>
                        <a:rPr lang="en-US" sz="1600" b="1" dirty="0">
                          <a:latin typeface="Times New Roman"/>
                        </a:rPr>
                        <a:t> cu </a:t>
                      </a:r>
                      <a:r>
                        <a:rPr lang="en-US" sz="1600" b="1" err="1">
                          <a:latin typeface="Times New Roman"/>
                        </a:rPr>
                        <a:t>sisteme</a:t>
                      </a:r>
                      <a:r>
                        <a:rPr lang="en-US" sz="1600" b="1" dirty="0">
                          <a:latin typeface="Times New Roman"/>
                        </a:rPr>
                        <a:t> HVAC</a:t>
                      </a:r>
                      <a:endParaRPr lang="ro-RO" sz="1600" dirty="0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ACO, PSO </a:t>
                      </a:r>
                      <a:r>
                        <a:rPr lang="en-US" sz="160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GA sunt </a:t>
                      </a:r>
                      <a:r>
                        <a:rPr lang="en-US" sz="1600" err="1">
                          <a:latin typeface="Times New Roman"/>
                        </a:rPr>
                        <a:t>aplicați</a:t>
                      </a:r>
                      <a:r>
                        <a:rPr lang="en-US" sz="1600" dirty="0">
                          <a:latin typeface="Times New Roman"/>
                        </a:rPr>
                        <a:t> pe date </a:t>
                      </a:r>
                      <a:r>
                        <a:rPr lang="en-US" sz="1600" err="1">
                          <a:latin typeface="Times New Roman"/>
                        </a:rPr>
                        <a:t>reale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pentru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reducerea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consumului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a </a:t>
                      </a:r>
                      <a:r>
                        <a:rPr lang="en-US" sz="1600" err="1">
                          <a:latin typeface="Times New Roman"/>
                        </a:rPr>
                        <a:t>vârfurilor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sarcină</a:t>
                      </a:r>
                      <a:r>
                        <a:rPr lang="en-US" sz="1600" dirty="0">
                          <a:latin typeface="Times New Roman"/>
                        </a:rPr>
                        <a:t> [7][8][9]</a:t>
                      </a: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</a:t>
                      </a:r>
                      <a:r>
                        <a:rPr lang="en-US" sz="1600" err="1">
                          <a:latin typeface="Times New Roman"/>
                        </a:rPr>
                        <a:t>Performanța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depinde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parametrii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stabilitatea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este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influențată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configurări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greșite</a:t>
                      </a:r>
                      <a:endParaRPr lang="en-US" sz="1600" dirty="0" err="1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3513">
                <a:tc>
                  <a:txBody>
                    <a:bodyPr/>
                    <a:lstStyle/>
                    <a:p>
                      <a:r>
                        <a:rPr lang="en-US" sz="1600" b="1" err="1">
                          <a:latin typeface="Times New Roman"/>
                        </a:rPr>
                        <a:t>Integrarea</a:t>
                      </a:r>
                      <a:r>
                        <a:rPr lang="en-US" sz="1600" b="1" dirty="0">
                          <a:latin typeface="Times New Roman"/>
                        </a:rPr>
                        <a:t> </a:t>
                      </a:r>
                      <a:r>
                        <a:rPr lang="en-US" sz="1600" b="1" err="1">
                          <a:latin typeface="Times New Roman"/>
                        </a:rPr>
                        <a:t>predicției</a:t>
                      </a:r>
                      <a:r>
                        <a:rPr lang="en-US" sz="1600" b="1" dirty="0">
                          <a:latin typeface="Times New Roman"/>
                        </a:rPr>
                        <a:t> cu </a:t>
                      </a:r>
                      <a:r>
                        <a:rPr lang="en-US" sz="1600" b="1" err="1">
                          <a:latin typeface="Times New Roman"/>
                        </a:rPr>
                        <a:t>algoritmi</a:t>
                      </a:r>
                      <a:r>
                        <a:rPr lang="en-US" sz="1600" b="1" dirty="0">
                          <a:latin typeface="Times New Roman"/>
                        </a:rPr>
                        <a:t> de </a:t>
                      </a:r>
                      <a:r>
                        <a:rPr lang="en-US" sz="1600" b="1" err="1">
                          <a:latin typeface="Times New Roman"/>
                        </a:rPr>
                        <a:t>optimizare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Se </a:t>
                      </a:r>
                      <a:r>
                        <a:rPr lang="en-US" sz="1600" err="1">
                          <a:latin typeface="Times New Roman"/>
                        </a:rPr>
                        <a:t>combină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modelele</a:t>
                      </a:r>
                      <a:r>
                        <a:rPr lang="en-US" sz="1600" dirty="0">
                          <a:latin typeface="Times New Roman"/>
                        </a:rPr>
                        <a:t> de </a:t>
                      </a:r>
                      <a:r>
                        <a:rPr lang="en-US" sz="1600" err="1">
                          <a:latin typeface="Times New Roman"/>
                        </a:rPr>
                        <a:t>predicție</a:t>
                      </a:r>
                      <a:r>
                        <a:rPr lang="en-US" sz="1600" dirty="0">
                          <a:latin typeface="Times New Roman"/>
                        </a:rPr>
                        <a:t> (LSTM) cu </a:t>
                      </a:r>
                      <a:r>
                        <a:rPr lang="en-US" sz="1600" err="1">
                          <a:latin typeface="Times New Roman"/>
                        </a:rPr>
                        <a:t>optimizatori</a:t>
                      </a:r>
                      <a:r>
                        <a:rPr lang="en-US" sz="1600" dirty="0">
                          <a:latin typeface="Times New Roman"/>
                        </a:rPr>
                        <a:t> (PSO, GA, MPC) </a:t>
                      </a:r>
                      <a:r>
                        <a:rPr lang="en-US" sz="1600" err="1">
                          <a:latin typeface="Times New Roman"/>
                        </a:rPr>
                        <a:t>pentru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ajustarea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consumului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în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</a:rPr>
                        <a:t>timp</a:t>
                      </a:r>
                      <a:r>
                        <a:rPr lang="en-US" sz="1600" dirty="0">
                          <a:latin typeface="Times New Roman"/>
                        </a:rPr>
                        <a:t> real [9]</a:t>
                      </a:r>
                    </a:p>
                  </a:txBody>
                  <a:tcPr marL="90624" marR="90624" marT="45308" marB="453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/>
                        </a:rPr>
                        <a:t>- </a:t>
                      </a:r>
                      <a:r>
                        <a:rPr lang="en-US" sz="1600" dirty="0" err="1">
                          <a:latin typeface="Times New Roman"/>
                        </a:rPr>
                        <a:t>Complexitate</a:t>
                      </a:r>
                      <a:r>
                        <a:rPr lang="en-US" sz="1600" dirty="0">
                          <a:latin typeface="Times New Roman"/>
                        </a:rPr>
                        <a:t> mare </a:t>
                      </a:r>
                      <a:r>
                        <a:rPr lang="en-US" sz="1600" dirty="0" err="1">
                          <a:latin typeface="Times New Roman"/>
                        </a:rPr>
                        <a:t>și</a:t>
                      </a:r>
                      <a:r>
                        <a:rPr lang="en-US" sz="1600" dirty="0">
                          <a:latin typeface="Times New Roman"/>
                        </a:rPr>
                        <a:t> cost </a:t>
                      </a:r>
                      <a:r>
                        <a:rPr lang="en-US" sz="1600" dirty="0" err="1">
                          <a:latin typeface="Times New Roman"/>
                        </a:rPr>
                        <a:t>computațional</a:t>
                      </a:r>
                      <a:r>
                        <a:rPr lang="en-US" sz="1600" dirty="0">
                          <a:latin typeface="Times New Roman"/>
                        </a:rPr>
                        <a:t> </a:t>
                      </a:r>
                      <a:r>
                        <a:rPr lang="en-US" sz="1600" dirty="0" err="1">
                          <a:latin typeface="Times New Roman"/>
                        </a:rPr>
                        <a:t>ridicat</a:t>
                      </a:r>
                      <a:r>
                        <a:rPr lang="en-US" sz="1600" dirty="0">
                          <a:latin typeface="Times New Roman"/>
                        </a:rPr>
                        <a:t>.</a:t>
                      </a:r>
                    </a:p>
                  </a:txBody>
                  <a:tcPr marL="90624" marR="90624" marT="45308" marB="453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A009A20-E025-CAD5-1F3D-A3988B9A0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Soluția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propusă</a:t>
            </a:r>
            <a:br>
              <a:rPr lang="en-US" altLang="ro-RO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600" dirty="0" err="1">
                <a:latin typeface="Times New Roman"/>
                <a:cs typeface="Times New Roman"/>
              </a:rPr>
              <a:t>Arhitectura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conceptuală</a:t>
            </a:r>
            <a:r>
              <a:rPr lang="en-US" altLang="ro-RO" sz="3600" dirty="0">
                <a:latin typeface="Times New Roman"/>
                <a:cs typeface="Times New Roman"/>
              </a:rPr>
              <a:t> a </a:t>
            </a:r>
            <a:r>
              <a:rPr lang="en-US" altLang="ro-RO" sz="3600" dirty="0" err="1">
                <a:latin typeface="Times New Roman"/>
                <a:cs typeface="Times New Roman"/>
              </a:rPr>
              <a:t>aplicației</a:t>
            </a:r>
            <a:endParaRPr lang="en-US" altLang="ro-RO" sz="3200" dirty="0" err="1">
              <a:latin typeface="Times New Roman"/>
              <a:cs typeface="Times New Roman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1E84FB9-8158-83A8-B737-4DB1940299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115C6C-DCED-4ED1-9A38-93D01BC34421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TextBox 2">
            <a:extLst>
              <a:ext uri="{FF2B5EF4-FFF2-40B4-BE49-F238E27FC236}">
                <a16:creationId xmlns:a16="http://schemas.microsoft.com/office/drawing/2014/main" id="{F6331669-33D9-53F3-0FEA-3970BE68D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811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sp>
        <p:nvSpPr>
          <p:cNvPr id="17414" name="TextBox 9">
            <a:extLst>
              <a:ext uri="{FF2B5EF4-FFF2-40B4-BE49-F238E27FC236}">
                <a16:creationId xmlns:a16="http://schemas.microsoft.com/office/drawing/2014/main" id="{1CD11105-1772-8771-40E7-78CA37E7C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45688"/>
            <a:ext cx="6200055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/>
            <a:endParaRPr lang="en-US" altLang="ro-RO" sz="2500" dirty="0">
              <a:latin typeface="Times New Roman"/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ro-RO" sz="2500" b="1" dirty="0">
                <a:latin typeface="Times New Roman"/>
                <a:cs typeface="Arial"/>
              </a:rPr>
              <a:t>5</a:t>
            </a:r>
            <a:r>
              <a:rPr lang="en-US" altLang="ro-RO" sz="2500" dirty="0">
                <a:latin typeface="Times New Roman"/>
                <a:cs typeface="Arial"/>
              </a:rPr>
              <a:t> module </a:t>
            </a:r>
            <a:r>
              <a:rPr lang="en-US" altLang="ro-RO" sz="2500" dirty="0" err="1">
                <a:latin typeface="Times New Roman"/>
                <a:cs typeface="Arial"/>
              </a:rPr>
              <a:t>principale</a:t>
            </a:r>
            <a:r>
              <a:rPr lang="en-US" altLang="ro-RO" sz="2500" dirty="0">
                <a:latin typeface="Times New Roman"/>
                <a:cs typeface="Arial"/>
              </a:rPr>
              <a:t>: </a:t>
            </a:r>
            <a:r>
              <a:rPr lang="en-US" altLang="ro-RO" sz="2500" dirty="0" err="1">
                <a:latin typeface="Times New Roman"/>
                <a:cs typeface="Arial"/>
              </a:rPr>
              <a:t>Preprocesarea</a:t>
            </a:r>
            <a:r>
              <a:rPr lang="en-US" altLang="ro-RO" sz="2500" dirty="0">
                <a:latin typeface="Times New Roman"/>
                <a:cs typeface="Arial"/>
              </a:rPr>
              <a:t> </a:t>
            </a:r>
            <a:r>
              <a:rPr lang="en-US" altLang="ro-RO" sz="2500" dirty="0" err="1">
                <a:latin typeface="Times New Roman"/>
                <a:cs typeface="Arial"/>
              </a:rPr>
              <a:t>datelor</a:t>
            </a:r>
            <a:r>
              <a:rPr lang="en-US" altLang="ro-RO" sz="2500" dirty="0">
                <a:latin typeface="Times New Roman"/>
                <a:cs typeface="Arial"/>
              </a:rPr>
              <a:t>, Baseline </a:t>
            </a:r>
            <a:r>
              <a:rPr lang="en-US" altLang="ro-RO" sz="2500" dirty="0" err="1">
                <a:latin typeface="Times New Roman"/>
                <a:cs typeface="Arial"/>
              </a:rPr>
              <a:t>și</a:t>
            </a:r>
            <a:r>
              <a:rPr lang="en-US" altLang="ro-RO" sz="2500" dirty="0">
                <a:latin typeface="Times New Roman"/>
                <a:cs typeface="Arial"/>
              </a:rPr>
              <a:t> </a:t>
            </a:r>
            <a:r>
              <a:rPr lang="en-US" altLang="ro-RO" sz="2500" dirty="0" err="1">
                <a:latin typeface="Times New Roman"/>
                <a:cs typeface="Arial"/>
              </a:rPr>
              <a:t>Predicții</a:t>
            </a:r>
            <a:r>
              <a:rPr lang="en-US" altLang="ro-RO" sz="2500" dirty="0">
                <a:latin typeface="Times New Roman"/>
                <a:cs typeface="Arial"/>
              </a:rPr>
              <a:t>, </a:t>
            </a:r>
            <a:r>
              <a:rPr lang="en-US" altLang="ro-RO" sz="2500" dirty="0" err="1">
                <a:latin typeface="Times New Roman"/>
                <a:cs typeface="Arial"/>
              </a:rPr>
              <a:t>Profil</a:t>
            </a:r>
            <a:r>
              <a:rPr lang="en-US" altLang="ro-RO" sz="2500" dirty="0">
                <a:latin typeface="Times New Roman"/>
                <a:cs typeface="Arial"/>
              </a:rPr>
              <a:t> de </a:t>
            </a:r>
            <a:r>
              <a:rPr lang="en-US" altLang="ro-RO" sz="2500" dirty="0" err="1">
                <a:latin typeface="Times New Roman"/>
                <a:cs typeface="Arial"/>
              </a:rPr>
              <a:t>consum</a:t>
            </a:r>
            <a:r>
              <a:rPr lang="en-US" altLang="ro-RO" sz="2500" dirty="0">
                <a:latin typeface="Times New Roman"/>
                <a:cs typeface="Arial"/>
              </a:rPr>
              <a:t>, </a:t>
            </a:r>
            <a:r>
              <a:rPr lang="en-US" altLang="ro-RO" sz="2500" dirty="0" err="1">
                <a:latin typeface="Times New Roman"/>
                <a:cs typeface="Arial"/>
              </a:rPr>
              <a:t>Optimizatori</a:t>
            </a:r>
            <a:r>
              <a:rPr lang="en-US" altLang="ro-RO" sz="2500" dirty="0">
                <a:latin typeface="Times New Roman"/>
                <a:cs typeface="Arial"/>
              </a:rPr>
              <a:t> </a:t>
            </a:r>
            <a:r>
              <a:rPr lang="en-US" altLang="ro-RO" sz="2500" dirty="0" err="1">
                <a:latin typeface="Times New Roman"/>
                <a:cs typeface="Arial"/>
              </a:rPr>
              <a:t>și</a:t>
            </a:r>
            <a:r>
              <a:rPr lang="en-US" altLang="ro-RO" sz="2500" dirty="0">
                <a:latin typeface="Times New Roman"/>
                <a:cs typeface="Arial"/>
              </a:rPr>
              <a:t> Dashboard-ul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ro-RO" sz="2500" dirty="0">
              <a:latin typeface="Times New Roman"/>
              <a:cs typeface="Arial"/>
            </a:endParaRPr>
          </a:p>
        </p:txBody>
      </p:sp>
      <p:pic>
        <p:nvPicPr>
          <p:cNvPr id="6" name="Imagine 5" descr="O imagine care conține text, captură de ecran, diagramă, Font&#10;&#10;Conținutul generat de inteligența artificială poate fi incorect.">
            <a:extLst>
              <a:ext uri="{FF2B5EF4-FFF2-40B4-BE49-F238E27FC236}">
                <a16:creationId xmlns:a16="http://schemas.microsoft.com/office/drawing/2014/main" id="{A7F559DC-01C8-92F0-8931-0855E9BFC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35" y="1573160"/>
            <a:ext cx="4133503" cy="4826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95DF212-A8D0-4A5E-E90D-868C1DFF7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Soluția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propusă</a:t>
            </a:r>
            <a:endParaRPr lang="en-US" altLang="ro-RO" dirty="0" err="1">
              <a:latin typeface="Times New Roman"/>
              <a:cs typeface="Times New Roman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4DFD179A-F51C-BF5D-D617-9CA4391521E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F4E8FB-B397-4131-9B0E-D5B142155253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0" name="TextBox 2">
            <a:extLst>
              <a:ext uri="{FF2B5EF4-FFF2-40B4-BE49-F238E27FC236}">
                <a16:creationId xmlns:a16="http://schemas.microsoft.com/office/drawing/2014/main" id="{47BB4D4B-B28C-5ABD-2A40-59CD4D42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8113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sp>
        <p:nvSpPr>
          <p:cNvPr id="19461" name="TextBox 9">
            <a:extLst>
              <a:ext uri="{FF2B5EF4-FFF2-40B4-BE49-F238E27FC236}">
                <a16:creationId xmlns:a16="http://schemas.microsoft.com/office/drawing/2014/main" id="{A4CA2698-893F-85C9-74B5-179ACA7D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8" y="1608969"/>
            <a:ext cx="7106797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/>
              <a:buChar char="•"/>
            </a:pPr>
            <a:r>
              <a:rPr lang="en-US" altLang="en-US" sz="2100" b="1" dirty="0" err="1">
                <a:latin typeface="Times New Roman"/>
                <a:cs typeface="Arial"/>
              </a:rPr>
              <a:t>Preprocesarea</a:t>
            </a:r>
            <a:r>
              <a:rPr lang="en-US" altLang="en-US" sz="2100" b="1" dirty="0">
                <a:latin typeface="Times New Roman"/>
                <a:cs typeface="Arial"/>
              </a:rPr>
              <a:t> </a:t>
            </a:r>
            <a:r>
              <a:rPr lang="en-US" altLang="en-US" sz="2100" b="1" dirty="0" err="1">
                <a:latin typeface="Times New Roman"/>
                <a:cs typeface="Arial"/>
              </a:rPr>
              <a:t>datelor</a:t>
            </a:r>
            <a:endParaRPr lang="en-US" altLang="en-US" sz="2100" b="1" dirty="0">
              <a:latin typeface="Times New Roman"/>
              <a:cs typeface="Arial" panose="020B0604020202020204" pitchFamily="34" charset="0"/>
            </a:endParaRPr>
          </a:p>
          <a:p>
            <a:pPr lvl="1">
              <a:buFont typeface="Calibri"/>
              <a:buChar char="-"/>
            </a:pPr>
            <a:r>
              <a:rPr lang="en-US" altLang="en-US" sz="2000" dirty="0">
                <a:latin typeface="Times New Roman"/>
                <a:cs typeface="Arial"/>
              </a:rPr>
              <a:t>date </a:t>
            </a:r>
            <a:r>
              <a:rPr lang="en-US" altLang="en-US" sz="2000" dirty="0" err="1">
                <a:latin typeface="Times New Roman"/>
                <a:cs typeface="Arial"/>
              </a:rPr>
              <a:t>istorice</a:t>
            </a:r>
            <a:r>
              <a:rPr lang="en-US" altLang="en-US" sz="2000" dirty="0">
                <a:latin typeface="Times New Roman"/>
                <a:cs typeface="Arial"/>
              </a:rPr>
              <a:t> de </a:t>
            </a:r>
            <a:r>
              <a:rPr lang="en-US" altLang="en-US" sz="2000" dirty="0" err="1">
                <a:latin typeface="Times New Roman"/>
                <a:cs typeface="Arial"/>
              </a:rPr>
              <a:t>consum</a:t>
            </a:r>
            <a:r>
              <a:rPr lang="en-US" altLang="en-US" sz="2000" dirty="0">
                <a:latin typeface="Times New Roman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Times New Roman"/>
                <a:cs typeface="Arial" panose="020B0604020202020204" pitchFamily="34" charset="0"/>
              </a:rPr>
              <a:t>și</a:t>
            </a:r>
            <a:r>
              <a:rPr lang="en-US" altLang="en-US" sz="2000" dirty="0">
                <a:latin typeface="Times New Roman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latin typeface="Times New Roman"/>
                <a:cs typeface="Arial"/>
              </a:rPr>
              <a:t>date </a:t>
            </a:r>
            <a:r>
              <a:rPr lang="en-US" altLang="en-US" sz="2000" dirty="0" err="1">
                <a:latin typeface="Times New Roman"/>
                <a:cs typeface="Arial"/>
              </a:rPr>
              <a:t>meteorologice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endParaRPr lang="en-US" altLang="en-US" sz="2000" dirty="0">
              <a:latin typeface="Times New Roman"/>
              <a:cs typeface="Arial" panose="020B0604020202020204" pitchFamily="34" charset="0"/>
            </a:endParaRPr>
          </a:p>
          <a:p>
            <a:pPr lvl="1">
              <a:buFont typeface="Calibri"/>
              <a:buChar char="-"/>
            </a:pPr>
            <a:r>
              <a:rPr lang="en-US" altLang="en-US" sz="2000" dirty="0">
                <a:latin typeface="Times New Roman"/>
                <a:cs typeface="Arial"/>
              </a:rPr>
              <a:t>Etape: </a:t>
            </a:r>
          </a:p>
          <a:p>
            <a:pPr lvl="2">
              <a:buFont typeface="Wingdings"/>
              <a:buChar char="§"/>
            </a:pPr>
            <a:r>
              <a:rPr lang="en-US" altLang="en-US" sz="2000" dirty="0" err="1">
                <a:latin typeface="Times New Roman"/>
                <a:cs typeface="Arial"/>
              </a:rPr>
              <a:t>înlocuirea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r>
              <a:rPr lang="en-US" altLang="en-US" sz="2000" dirty="0" err="1">
                <a:latin typeface="Times New Roman"/>
                <a:cs typeface="Arial"/>
              </a:rPr>
              <a:t>valorilor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r>
              <a:rPr lang="en-US" altLang="en-US" sz="2000" dirty="0" err="1">
                <a:latin typeface="Times New Roman"/>
                <a:cs typeface="Arial"/>
              </a:rPr>
              <a:t>lipsă</a:t>
            </a:r>
            <a:endParaRPr lang="en-US" sz="2000" dirty="0">
              <a:latin typeface="Times New Roman"/>
              <a:cs typeface="Arial"/>
            </a:endParaRPr>
          </a:p>
          <a:p>
            <a:pPr lvl="2">
              <a:buFont typeface="Wingdings"/>
              <a:buChar char="§"/>
            </a:pPr>
            <a:r>
              <a:rPr lang="en-US" altLang="en-US" sz="2000" dirty="0" err="1">
                <a:latin typeface="Times New Roman"/>
                <a:cs typeface="Arial"/>
              </a:rPr>
              <a:t>agregarea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r>
              <a:rPr lang="en-US" altLang="en-US" sz="2000" dirty="0" err="1">
                <a:latin typeface="Times New Roman"/>
                <a:cs typeface="Arial"/>
              </a:rPr>
              <a:t>orară</a:t>
            </a:r>
            <a:r>
              <a:rPr lang="en-US" altLang="en-US" sz="2000" dirty="0">
                <a:latin typeface="Times New Roman"/>
                <a:cs typeface="Arial"/>
              </a:rPr>
              <a:t> a </a:t>
            </a:r>
            <a:r>
              <a:rPr lang="en-US" altLang="en-US" sz="2000" dirty="0" err="1">
                <a:latin typeface="Times New Roman"/>
                <a:cs typeface="Arial"/>
              </a:rPr>
              <a:t>consumului</a:t>
            </a:r>
            <a:endParaRPr lang="en-US" sz="2000" dirty="0">
              <a:latin typeface="Times New Roman"/>
              <a:cs typeface="Arial"/>
            </a:endParaRPr>
          </a:p>
          <a:p>
            <a:pPr lvl="2">
              <a:buFont typeface="Wingdings"/>
              <a:buChar char="§"/>
            </a:pPr>
            <a:r>
              <a:rPr lang="en-US" altLang="en-US" sz="2000" dirty="0" err="1">
                <a:latin typeface="Times New Roman"/>
                <a:cs typeface="Arial"/>
              </a:rPr>
              <a:t>extragerea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r>
              <a:rPr lang="en-US" altLang="en-US" sz="2000" dirty="0" err="1">
                <a:latin typeface="Times New Roman"/>
                <a:cs typeface="Arial"/>
              </a:rPr>
              <a:t>caracteristicilor</a:t>
            </a:r>
            <a:r>
              <a:rPr lang="en-US" altLang="en-US" sz="2000" dirty="0">
                <a:latin typeface="Times New Roman"/>
                <a:cs typeface="Arial"/>
              </a:rPr>
              <a:t> </a:t>
            </a:r>
            <a:r>
              <a:rPr lang="en-US" altLang="en-US" sz="2000" dirty="0" err="1">
                <a:latin typeface="Times New Roman"/>
                <a:cs typeface="Arial"/>
              </a:rPr>
              <a:t>temporale</a:t>
            </a:r>
            <a:endParaRPr lang="en-US" altLang="en-US" sz="2000" dirty="0">
              <a:latin typeface="Times New Roman"/>
              <a:cs typeface="Arial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2155FE00-1A27-BE19-6344-80218D21D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979" y="1516414"/>
            <a:ext cx="583251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/>
              <a:buChar char="•"/>
            </a:pPr>
            <a:r>
              <a:rPr lang="en-US" altLang="ro-RO" sz="2100" b="1" dirty="0">
                <a:latin typeface="Times New Roman"/>
                <a:cs typeface="Arial"/>
              </a:rPr>
              <a:t>Baseline</a:t>
            </a:r>
            <a:endParaRPr lang="en-US" altLang="ro-RO" sz="2100" dirty="0">
              <a:latin typeface="Times New Roman"/>
              <a:cs typeface="Arial" panose="020B0604020202020204" pitchFamily="34" charset="0"/>
            </a:endParaRPr>
          </a:p>
          <a:p>
            <a:pPr lvl="1">
              <a:buFont typeface="Calibri"/>
              <a:buChar char="-"/>
            </a:pPr>
            <a:r>
              <a:rPr lang="en-US" altLang="ro-RO" sz="2000" dirty="0">
                <a:latin typeface="Times New Roman"/>
                <a:cs typeface="Arial"/>
              </a:rPr>
              <a:t>se </a:t>
            </a:r>
            <a:r>
              <a:rPr lang="en-US" altLang="ro-RO" sz="2000" dirty="0" err="1">
                <a:latin typeface="Times New Roman"/>
                <a:cs typeface="Arial"/>
              </a:rPr>
              <a:t>calculează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pentru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fiecare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oră</a:t>
            </a:r>
            <a:r>
              <a:rPr lang="en-US" altLang="ro-RO" sz="2000" dirty="0">
                <a:latin typeface="Times New Roman"/>
                <a:cs typeface="Arial"/>
              </a:rPr>
              <a:t>, pe </a:t>
            </a:r>
            <a:r>
              <a:rPr lang="en-US" altLang="ro-RO" sz="2000" dirty="0" err="1">
                <a:latin typeface="Times New Roman"/>
                <a:cs typeface="Arial"/>
              </a:rPr>
              <a:t>baza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mediei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r>
              <a:rPr lang="en-US" altLang="ro-RO" sz="2000" dirty="0" err="1">
                <a:latin typeface="Times New Roman"/>
                <a:cs typeface="Arial"/>
              </a:rPr>
              <a:t>istorice</a:t>
            </a:r>
            <a:r>
              <a:rPr lang="en-US" altLang="ro-RO" sz="2000" dirty="0">
                <a:latin typeface="Times New Roman"/>
                <a:cs typeface="Arial"/>
              </a:rPr>
              <a:t> a </a:t>
            </a:r>
            <a:r>
              <a:rPr lang="en-US" altLang="ro-RO" sz="2000" dirty="0" err="1">
                <a:latin typeface="Times New Roman"/>
                <a:cs typeface="Arial"/>
              </a:rPr>
              <a:t>zilelor</a:t>
            </a:r>
            <a:r>
              <a:rPr lang="en-US" altLang="ro-RO" sz="2000" dirty="0">
                <a:latin typeface="Times New Roman"/>
                <a:cs typeface="Arial"/>
              </a:rPr>
              <a:t> </a:t>
            </a:r>
            <a:r>
              <a:rPr lang="en-US" altLang="ro-RO" sz="2000" dirty="0" err="1">
                <a:latin typeface="Times New Roman"/>
                <a:cs typeface="Arial"/>
              </a:rPr>
              <a:t>similare</a:t>
            </a:r>
            <a:r>
              <a:rPr lang="en-US" altLang="ro-RO" sz="2000" dirty="0">
                <a:latin typeface="Times New Roman"/>
                <a:cs typeface="Arial"/>
              </a:rPr>
              <a:t> 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marL="2286000" lvl="5" indent="0"/>
            <a:endParaRPr lang="en-US" altLang="ro-RO" sz="1700" dirty="0">
              <a:latin typeface="Times New Roman"/>
              <a:cs typeface="Arial"/>
            </a:endParaRPr>
          </a:p>
          <a:p>
            <a:pPr marL="457200" lvl="1" indent="0"/>
            <a:r>
              <a:rPr lang="en-US" altLang="ro-RO" dirty="0">
                <a:latin typeface="Times New Roman"/>
                <a:cs typeface="Arial"/>
              </a:rPr>
              <a:t>     </a:t>
            </a:r>
          </a:p>
          <a:p>
            <a:pPr marL="457200" lvl="1" indent="0"/>
            <a:endParaRPr lang="en-US" altLang="ro-RO" dirty="0">
              <a:latin typeface="Times New Roman"/>
              <a:cs typeface="Arial" panose="020B0604020202020204" pitchFamily="34" charset="0"/>
            </a:endParaRPr>
          </a:p>
          <a:p>
            <a:pPr lvl="4">
              <a:buFont typeface="Calibri" panose="020B0604020202020204" pitchFamily="34" charset="0"/>
              <a:buChar char="-"/>
            </a:pPr>
            <a:endParaRPr lang="en-US" altLang="ro-RO" b="1" dirty="0">
              <a:latin typeface="Times New Roman"/>
              <a:cs typeface="Arial" panose="020B0604020202020204" pitchFamily="34" charset="0"/>
            </a:endParaRP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0333B826-E534-BAD1-5189-785E40B49447}"/>
              </a:ext>
            </a:extLst>
          </p:cNvPr>
          <p:cNvSpPr txBox="1"/>
          <p:nvPr/>
        </p:nvSpPr>
        <p:spPr>
          <a:xfrm>
            <a:off x="12300" y="4004441"/>
            <a:ext cx="6387944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100" b="1" dirty="0" err="1">
                <a:latin typeface="Times New Roman"/>
                <a:cs typeface="Arial"/>
              </a:rPr>
              <a:t>Predicții</a:t>
            </a:r>
            <a:r>
              <a:rPr lang="en-US" sz="2100" dirty="0">
                <a:latin typeface="Times New Roman"/>
                <a:cs typeface="Arial"/>
              </a:rPr>
              <a:t>​</a:t>
            </a:r>
            <a:endParaRPr lang="ro-RO" sz="2100" dirty="0">
              <a:cs typeface="Arial" panose="020B0604020202020204" pitchFamily="34" charset="0"/>
            </a:endParaRPr>
          </a:p>
          <a:p>
            <a:pPr marL="685800" lvl="1" indent="-228600">
              <a:buFont typeface="Calibri,Sans-Serif"/>
              <a:buChar char="-"/>
            </a:pPr>
            <a:r>
              <a:rPr lang="en-US" sz="2000" dirty="0" err="1">
                <a:latin typeface="Times New Roman"/>
                <a:cs typeface="Arial"/>
              </a:rPr>
              <a:t>modele</a:t>
            </a:r>
            <a:r>
              <a:rPr lang="en-US" sz="2000" dirty="0">
                <a:latin typeface="Times New Roman"/>
                <a:cs typeface="Arial"/>
              </a:rPr>
              <a:t> ML </a:t>
            </a:r>
            <a:r>
              <a:rPr lang="en-US" sz="2000" dirty="0" err="1">
                <a:latin typeface="Times New Roman"/>
                <a:cs typeface="Arial"/>
              </a:rPr>
              <a:t>pentru</a:t>
            </a:r>
            <a:r>
              <a:rPr lang="en-US" sz="2000" dirty="0">
                <a:latin typeface="Times New Roman"/>
                <a:cs typeface="Arial"/>
              </a:rPr>
              <a:t> </a:t>
            </a:r>
            <a:r>
              <a:rPr lang="en-US" sz="2000" dirty="0" err="1">
                <a:latin typeface="Times New Roman"/>
                <a:cs typeface="Arial"/>
              </a:rPr>
              <a:t>estimarea</a:t>
            </a:r>
            <a:r>
              <a:rPr lang="en-US" sz="2000" dirty="0">
                <a:latin typeface="Times New Roman"/>
                <a:cs typeface="Arial"/>
              </a:rPr>
              <a:t> </a:t>
            </a:r>
            <a:r>
              <a:rPr lang="en-US" sz="2000" dirty="0" err="1">
                <a:latin typeface="Times New Roman"/>
                <a:cs typeface="Arial"/>
              </a:rPr>
              <a:t>consumului</a:t>
            </a:r>
            <a:r>
              <a:rPr lang="en-US" sz="2000" dirty="0">
                <a:latin typeface="Times New Roman"/>
                <a:cs typeface="Arial"/>
              </a:rPr>
              <a:t> </a:t>
            </a:r>
            <a:r>
              <a:rPr lang="en-US" sz="2000" dirty="0" err="1">
                <a:latin typeface="Times New Roman"/>
                <a:cs typeface="Arial"/>
              </a:rPr>
              <a:t>zilnic</a:t>
            </a:r>
            <a:r>
              <a:rPr lang="en-US" sz="2000" dirty="0">
                <a:latin typeface="Times New Roman"/>
                <a:cs typeface="Arial"/>
              </a:rPr>
              <a:t> (</a:t>
            </a:r>
            <a:r>
              <a:rPr lang="en-US" sz="2000" b="1" dirty="0">
                <a:latin typeface="Times New Roman"/>
                <a:cs typeface="Arial"/>
              </a:rPr>
              <a:t>Random Forest, MLP, LSTM​</a:t>
            </a:r>
            <a:r>
              <a:rPr lang="en-US" sz="2000" dirty="0">
                <a:latin typeface="Times New Roman"/>
                <a:cs typeface="Arial"/>
              </a:rPr>
              <a:t>)</a:t>
            </a:r>
            <a:endParaRPr lang="ro-RO" sz="2000" dirty="0">
              <a:cs typeface="Arial"/>
            </a:endParaRPr>
          </a:p>
          <a:p>
            <a:pPr marL="685800" lvl="1" indent="-228600">
              <a:buFont typeface="Calibri,Sans-Serif"/>
              <a:buChar char="-"/>
            </a:pPr>
            <a:r>
              <a:rPr lang="en-US" sz="2000" dirty="0" err="1">
                <a:latin typeface="Times New Roman"/>
                <a:cs typeface="Arial"/>
              </a:rPr>
              <a:t>fiecare</a:t>
            </a:r>
            <a:r>
              <a:rPr lang="en-US" sz="2000" dirty="0">
                <a:latin typeface="Times New Roman"/>
                <a:cs typeface="Arial"/>
              </a:rPr>
              <a:t> model </a:t>
            </a:r>
            <a:r>
              <a:rPr lang="en-US" sz="2000" dirty="0" err="1">
                <a:latin typeface="Times New Roman"/>
                <a:cs typeface="Arial"/>
              </a:rPr>
              <a:t>utilizează</a:t>
            </a:r>
            <a:r>
              <a:rPr lang="en-US" sz="2000" dirty="0">
                <a:latin typeface="Times New Roman"/>
                <a:cs typeface="Arial"/>
              </a:rPr>
              <a:t> un set complex de feature-</a:t>
            </a:r>
            <a:r>
              <a:rPr lang="en-US" sz="2000" dirty="0" err="1">
                <a:latin typeface="Times New Roman"/>
                <a:cs typeface="Arial"/>
              </a:rPr>
              <a:t>uri</a:t>
            </a:r>
            <a:r>
              <a:rPr lang="en-US" sz="2000" dirty="0">
                <a:latin typeface="Times New Roman"/>
                <a:cs typeface="Arial"/>
              </a:rPr>
              <a:t>: </a:t>
            </a:r>
            <a:r>
              <a:rPr lang="en-US" sz="2000" b="1" dirty="0" err="1">
                <a:latin typeface="Times New Roman"/>
                <a:cs typeface="Arial"/>
              </a:rPr>
              <a:t>energetice</a:t>
            </a:r>
            <a:r>
              <a:rPr lang="en-US" sz="2000" i="1" dirty="0">
                <a:latin typeface="Times New Roman"/>
                <a:cs typeface="Arial"/>
              </a:rPr>
              <a:t> (lag-</a:t>
            </a:r>
            <a:r>
              <a:rPr lang="en-US" sz="2000" i="1" dirty="0" err="1">
                <a:latin typeface="Times New Roman"/>
                <a:cs typeface="Arial"/>
              </a:rPr>
              <a:t>uri</a:t>
            </a:r>
            <a:r>
              <a:rPr lang="en-US" sz="2000" i="1" dirty="0">
                <a:latin typeface="Times New Roman"/>
                <a:cs typeface="Arial"/>
              </a:rPr>
              <a:t>), </a:t>
            </a:r>
            <a:r>
              <a:rPr lang="en-US" sz="2000" b="1" dirty="0" err="1">
                <a:latin typeface="Times New Roman"/>
                <a:cs typeface="Arial"/>
              </a:rPr>
              <a:t>temporale</a:t>
            </a:r>
            <a:r>
              <a:rPr lang="en-US" sz="2000" dirty="0">
                <a:latin typeface="Times New Roman"/>
                <a:cs typeface="Arial"/>
              </a:rPr>
              <a:t> </a:t>
            </a:r>
            <a:r>
              <a:rPr lang="en-US" sz="2000" i="1" dirty="0">
                <a:latin typeface="Times New Roman"/>
                <a:cs typeface="Arial"/>
              </a:rPr>
              <a:t>(</a:t>
            </a:r>
            <a:r>
              <a:rPr lang="en-US" sz="2000" i="1" dirty="0" err="1">
                <a:latin typeface="Times New Roman"/>
                <a:cs typeface="Arial"/>
              </a:rPr>
              <a:t>oră</a:t>
            </a:r>
            <a:r>
              <a:rPr lang="en-US" sz="2000" i="1" dirty="0">
                <a:latin typeface="Times New Roman"/>
                <a:cs typeface="Arial"/>
              </a:rPr>
              <a:t>, zi, </a:t>
            </a:r>
            <a:r>
              <a:rPr lang="en-US" sz="2000" i="1" dirty="0" err="1">
                <a:latin typeface="Times New Roman"/>
                <a:cs typeface="Arial"/>
              </a:rPr>
              <a:t>lună</a:t>
            </a:r>
            <a:r>
              <a:rPr lang="en-US" sz="2000" i="1" dirty="0">
                <a:latin typeface="Times New Roman"/>
                <a:cs typeface="Arial"/>
              </a:rPr>
              <a:t>) </a:t>
            </a:r>
            <a:r>
              <a:rPr lang="en-US" sz="2000" dirty="0" err="1">
                <a:latin typeface="Times New Roman"/>
                <a:cs typeface="Arial"/>
              </a:rPr>
              <a:t>și</a:t>
            </a:r>
            <a:r>
              <a:rPr lang="en-US" sz="2000" i="1" dirty="0">
                <a:latin typeface="Times New Roman"/>
                <a:cs typeface="Arial"/>
              </a:rPr>
              <a:t> </a:t>
            </a:r>
            <a:r>
              <a:rPr lang="en-US" sz="2000" b="1" dirty="0" err="1">
                <a:latin typeface="Times New Roman"/>
                <a:cs typeface="Arial"/>
              </a:rPr>
              <a:t>meteorologice</a:t>
            </a:r>
            <a:r>
              <a:rPr lang="en-US" sz="2000" i="1" dirty="0">
                <a:latin typeface="Times New Roman"/>
                <a:cs typeface="Arial"/>
              </a:rPr>
              <a:t> (</a:t>
            </a:r>
            <a:r>
              <a:rPr lang="en-US" sz="2000" i="1" dirty="0" err="1">
                <a:latin typeface="Times New Roman"/>
                <a:cs typeface="Arial"/>
              </a:rPr>
              <a:t>temperatură</a:t>
            </a:r>
            <a:r>
              <a:rPr lang="en-US" sz="2000" i="1" dirty="0">
                <a:latin typeface="Times New Roman"/>
                <a:cs typeface="Arial"/>
              </a:rPr>
              <a:t>, </a:t>
            </a:r>
            <a:r>
              <a:rPr lang="en-US" sz="2000" i="1" dirty="0" err="1">
                <a:latin typeface="Times New Roman"/>
                <a:cs typeface="Arial"/>
              </a:rPr>
              <a:t>umiditate</a:t>
            </a:r>
            <a:r>
              <a:rPr lang="en-US" sz="2000" i="1" dirty="0">
                <a:latin typeface="Times New Roman"/>
                <a:cs typeface="Arial"/>
              </a:rPr>
              <a:t>)</a:t>
            </a:r>
          </a:p>
        </p:txBody>
      </p:sp>
      <p:pic>
        <p:nvPicPr>
          <p:cNvPr id="6" name="Imagine 5" descr="O imagine care conține text, diagramă, linie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5593FA50-5701-C9AC-A29F-E690CEB5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67" y="4243648"/>
            <a:ext cx="5754759" cy="2165606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03791EE-4DF4-EF55-7E08-25C526852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244" y="3055946"/>
            <a:ext cx="5915139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/>
              <a:buChar char="•"/>
            </a:pPr>
            <a:r>
              <a:rPr lang="en-US" altLang="ro-RO" sz="2100" b="1" dirty="0" err="1">
                <a:latin typeface="Times New Roman"/>
                <a:cs typeface="Arial"/>
              </a:rPr>
              <a:t>Profil</a:t>
            </a:r>
            <a:r>
              <a:rPr lang="en-US" altLang="ro-RO" sz="2100" b="1" dirty="0">
                <a:latin typeface="Times New Roman"/>
                <a:cs typeface="Arial"/>
              </a:rPr>
              <a:t> de </a:t>
            </a:r>
            <a:r>
              <a:rPr lang="en-US" altLang="ro-RO" sz="2100" b="1" dirty="0" err="1">
                <a:latin typeface="Times New Roman"/>
                <a:cs typeface="Arial"/>
              </a:rPr>
              <a:t>consum</a:t>
            </a:r>
            <a:endParaRPr lang="en-US" altLang="ro-RO" sz="2100" b="1" dirty="0">
              <a:latin typeface="Times New Roman"/>
              <a:cs typeface="Arial"/>
            </a:endParaRPr>
          </a:p>
          <a:p>
            <a:pPr lvl="1">
              <a:buFont typeface="Calibri"/>
              <a:buChar char="-"/>
            </a:pPr>
            <a:r>
              <a:rPr lang="en-US" altLang="ro-RO" sz="2000" b="1" dirty="0">
                <a:latin typeface="Times New Roman"/>
                <a:cs typeface="Arial"/>
              </a:rPr>
              <a:t>imagine </a:t>
            </a:r>
            <a:r>
              <a:rPr lang="en-US" altLang="ro-RO" sz="2000" b="1" dirty="0" err="1">
                <a:latin typeface="Times New Roman"/>
                <a:cs typeface="Arial"/>
              </a:rPr>
              <a:t>orară</a:t>
            </a:r>
            <a:r>
              <a:rPr lang="en-US" altLang="ro-RO" sz="2000" b="1" dirty="0">
                <a:latin typeface="Times New Roman"/>
                <a:cs typeface="Arial"/>
              </a:rPr>
              <a:t> </a:t>
            </a:r>
            <a:r>
              <a:rPr lang="en-US" altLang="ro-RO" sz="2000" dirty="0">
                <a:latin typeface="Times New Roman"/>
                <a:cs typeface="Arial"/>
              </a:rPr>
              <a:t>a </a:t>
            </a:r>
            <a:r>
              <a:rPr lang="en-US" altLang="ro-RO" sz="2000" dirty="0" err="1">
                <a:latin typeface="Times New Roman"/>
                <a:cs typeface="Arial"/>
              </a:rPr>
              <a:t>consumului</a:t>
            </a:r>
            <a:r>
              <a:rPr lang="en-US" altLang="ro-RO" sz="2000" dirty="0">
                <a:latin typeface="Times New Roman"/>
                <a:cs typeface="Arial"/>
              </a:rPr>
              <a:t> energetic</a:t>
            </a:r>
            <a:endParaRPr lang="en-US" altLang="ro-RO" sz="2000" dirty="0">
              <a:latin typeface="Times New Roman"/>
              <a:cs typeface="Arial" panose="020B0604020202020204" pitchFamily="34" charset="0"/>
            </a:endParaRPr>
          </a:p>
          <a:p>
            <a:pPr lvl="1">
              <a:buFont typeface="Calibri"/>
              <a:buChar char="-"/>
            </a:pPr>
            <a:r>
              <a:rPr lang="en-US" altLang="ro-RO" sz="2000" dirty="0">
                <a:latin typeface="Times New Roman"/>
                <a:cs typeface="Arial"/>
              </a:rPr>
              <a:t>important </a:t>
            </a:r>
            <a:r>
              <a:rPr lang="en-US" altLang="ro-RO" sz="2000" dirty="0" err="1">
                <a:latin typeface="Times New Roman"/>
                <a:cs typeface="Arial"/>
              </a:rPr>
              <a:t>pentru</a:t>
            </a:r>
            <a:r>
              <a:rPr lang="en-US" altLang="ro-RO" sz="2000" dirty="0">
                <a:latin typeface="Times New Roman"/>
                <a:cs typeface="Arial"/>
              </a:rPr>
              <a:t> input-ul </a:t>
            </a:r>
            <a:r>
              <a:rPr lang="en-US" altLang="ro-RO" sz="2000" dirty="0" err="1">
                <a:latin typeface="Times New Roman"/>
                <a:cs typeface="Arial"/>
              </a:rPr>
              <a:t>optimizatorilor</a:t>
            </a:r>
            <a:r>
              <a:rPr lang="en-US" altLang="ro-RO" sz="1700" dirty="0">
                <a:latin typeface="Times New Roman"/>
                <a:cs typeface="Arial"/>
              </a:rPr>
              <a:t> </a:t>
            </a:r>
            <a:endParaRPr lang="en-US" altLang="ro-RO" sz="1700" dirty="0">
              <a:latin typeface="Times New Roman"/>
              <a:cs typeface="Arial" panose="020B0604020202020204" pitchFamily="34" charset="0"/>
            </a:endParaRPr>
          </a:p>
        </p:txBody>
      </p:sp>
      <p:pic>
        <p:nvPicPr>
          <p:cNvPr id="5" name="Imagine 4" descr="O imagine care conține Font, text, alb, număr&#10;&#10;Conținutul generat de inteligența artificială poate fi incorect.">
            <a:extLst>
              <a:ext uri="{FF2B5EF4-FFF2-40B4-BE49-F238E27FC236}">
                <a16:creationId xmlns:a16="http://schemas.microsoft.com/office/drawing/2014/main" id="{9070E413-0A76-89E3-FF24-561DB0589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565" y="2364722"/>
            <a:ext cx="1628775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725FA-0BC6-8B4B-A1FF-40BA2F714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8158618D-6F5A-AAEA-BABD-FDD772E56D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Soluția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propusă</a:t>
            </a:r>
            <a:br>
              <a:rPr lang="en-US" alt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200" dirty="0" err="1">
                <a:latin typeface="Times New Roman"/>
                <a:cs typeface="Times New Roman"/>
              </a:rPr>
              <a:t>Algoritmii</a:t>
            </a:r>
            <a:r>
              <a:rPr lang="en-US" altLang="ro-RO" sz="3200" dirty="0">
                <a:latin typeface="Times New Roman"/>
                <a:cs typeface="Times New Roman"/>
              </a:rPr>
              <a:t> de </a:t>
            </a:r>
            <a:r>
              <a:rPr lang="en-US" altLang="ro-RO" sz="3200" dirty="0" err="1">
                <a:latin typeface="Times New Roman"/>
                <a:cs typeface="Times New Roman"/>
              </a:rPr>
              <a:t>optimizare</a:t>
            </a:r>
            <a:r>
              <a:rPr lang="en-US" altLang="ro-RO" sz="3200" dirty="0">
                <a:latin typeface="Times New Roman"/>
                <a:cs typeface="Times New Roman"/>
              </a:rPr>
              <a:t> </a:t>
            </a:r>
            <a:r>
              <a:rPr lang="en-US" altLang="ro-RO" sz="3200" dirty="0" err="1">
                <a:latin typeface="Times New Roman"/>
                <a:cs typeface="Times New Roman"/>
              </a:rPr>
              <a:t>utilizați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AA823F0-5B0B-3943-A0DB-79BC09D52F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63133-032E-4256-9D2A-4E81B39E94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4D9A139C-11E1-D762-3F42-A4A55132C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BA270C8E-98C1-18B0-4CFE-9D896E949A52}"/>
              </a:ext>
            </a:extLst>
          </p:cNvPr>
          <p:cNvSpPr txBox="1"/>
          <p:nvPr/>
        </p:nvSpPr>
        <p:spPr>
          <a:xfrm>
            <a:off x="0" y="1581138"/>
            <a:ext cx="33674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" sz="1200" i="1" dirty="0">
                <a:latin typeface="Times New Roman"/>
                <a:cs typeface="Times New Roman"/>
              </a:rPr>
              <a:t>Diagrama de funcționare pentru Genetic </a:t>
            </a:r>
            <a:r>
              <a:rPr lang="ro" sz="1200" i="1" err="1">
                <a:latin typeface="Times New Roman"/>
                <a:cs typeface="Times New Roman"/>
              </a:rPr>
              <a:t>Algorithm</a:t>
            </a:r>
            <a:endParaRPr lang="ro-RO" i="1">
              <a:cs typeface="Arial"/>
            </a:endParaRP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148B754F-6EEF-BB4C-B3DB-39DCE7A19BC1}"/>
              </a:ext>
            </a:extLst>
          </p:cNvPr>
          <p:cNvSpPr txBox="1"/>
          <p:nvPr/>
        </p:nvSpPr>
        <p:spPr>
          <a:xfrm>
            <a:off x="3681470" y="1581137"/>
            <a:ext cx="33674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" sz="1200" i="1" dirty="0">
                <a:latin typeface="Times New Roman"/>
                <a:cs typeface="Times New Roman"/>
              </a:rPr>
              <a:t>Diagrama algoritmului de optimizare ACO</a:t>
            </a:r>
            <a:endParaRPr lang="ro-RO" i="1">
              <a:cs typeface="Arial"/>
            </a:endParaRPr>
          </a:p>
        </p:txBody>
      </p:sp>
      <p:pic>
        <p:nvPicPr>
          <p:cNvPr id="15" name="Imagine 14" descr="O imagine care conține text, captură de ecran, Font, diagramă&#10;&#10;Conținutul generat de inteligența artificială poate fi incorect.">
            <a:extLst>
              <a:ext uri="{FF2B5EF4-FFF2-40B4-BE49-F238E27FC236}">
                <a16:creationId xmlns:a16="http://schemas.microsoft.com/office/drawing/2014/main" id="{129C5130-9CC8-974F-F8AF-6AF26D29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41" y="1854965"/>
            <a:ext cx="1716910" cy="3338665"/>
          </a:xfrm>
          <a:prstGeom prst="rect">
            <a:avLst/>
          </a:prstGeom>
        </p:spPr>
      </p:pic>
      <p:pic>
        <p:nvPicPr>
          <p:cNvPr id="16" name="Imagine 15" descr="O imagine care conține text, Font, diagramă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25FCE2FB-849C-91E0-BFEE-68E5CCFDB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386" y="1851751"/>
            <a:ext cx="1729304" cy="3268908"/>
          </a:xfrm>
          <a:prstGeom prst="rect">
            <a:avLst/>
          </a:prstGeom>
        </p:spPr>
      </p:pic>
      <p:pic>
        <p:nvPicPr>
          <p:cNvPr id="17" name="Imagine 16" descr="O imagine care conține text, Font, captură de ecran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81BCEF5A-47EF-DEA4-97D0-3500D3D21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57" y="1856623"/>
            <a:ext cx="5287292" cy="863103"/>
          </a:xfrm>
          <a:prstGeom prst="rect">
            <a:avLst/>
          </a:prstGeom>
        </p:spPr>
      </p:pic>
      <p:sp>
        <p:nvSpPr>
          <p:cNvPr id="19" name="CasetăText 18">
            <a:extLst>
              <a:ext uri="{FF2B5EF4-FFF2-40B4-BE49-F238E27FC236}">
                <a16:creationId xmlns:a16="http://schemas.microsoft.com/office/drawing/2014/main" id="{E498A8A6-B4A9-6159-7F34-D0F7319E64DF}"/>
              </a:ext>
            </a:extLst>
          </p:cNvPr>
          <p:cNvSpPr txBox="1"/>
          <p:nvPr/>
        </p:nvSpPr>
        <p:spPr>
          <a:xfrm>
            <a:off x="7654911" y="1578720"/>
            <a:ext cx="33674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" sz="1200" i="1" dirty="0">
                <a:latin typeface="Times New Roman"/>
                <a:cs typeface="Times New Roman"/>
              </a:rPr>
              <a:t>Reprezentarea funcționalității algoritmului PSO</a:t>
            </a:r>
            <a:endParaRPr lang="ro-RO" i="1" dirty="0">
              <a:cs typeface="Arial"/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CDF3BF8A-E970-8BB7-73F2-2CFCD10AB652}"/>
              </a:ext>
            </a:extLst>
          </p:cNvPr>
          <p:cNvSpPr txBox="1"/>
          <p:nvPr/>
        </p:nvSpPr>
        <p:spPr>
          <a:xfrm>
            <a:off x="6609759" y="2717856"/>
            <a:ext cx="5586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ro-RO" sz="2000" b="1" dirty="0">
                <a:latin typeface="Times New Roman"/>
                <a:ea typeface="Calibri"/>
                <a:cs typeface="Times New Roman"/>
              </a:rPr>
              <a:t>particulele </a:t>
            </a:r>
            <a:r>
              <a:rPr lang="ro-RO" sz="2000" dirty="0">
                <a:latin typeface="Times New Roman"/>
                <a:ea typeface="Calibri"/>
                <a:cs typeface="Times New Roman"/>
              </a:rPr>
              <a:t>se mișcă prin spațiul soluțiilor</a:t>
            </a:r>
            <a:endParaRPr lang="ro-RO" sz="2000" dirty="0">
              <a:ea typeface="Calibri"/>
              <a:cs typeface="Arial"/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B1CF417C-0BB3-0D79-20A9-CAD3A4A29F4E}"/>
              </a:ext>
            </a:extLst>
          </p:cNvPr>
          <p:cNvSpPr txBox="1"/>
          <p:nvPr/>
        </p:nvSpPr>
        <p:spPr>
          <a:xfrm>
            <a:off x="7048958" y="3796237"/>
            <a:ext cx="51925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000" b="1" dirty="0">
                <a:latin typeface="Times New Roman"/>
                <a:ea typeface="Calibri"/>
                <a:cs typeface="Arial"/>
              </a:rPr>
              <a:t>Diferențe principale:</a:t>
            </a:r>
          </a:p>
          <a:p>
            <a:pPr marL="285750" indent="-285750">
              <a:buFont typeface="Arial"/>
              <a:buChar char="•"/>
            </a:pPr>
            <a:r>
              <a:rPr lang="ro-RO" sz="2000" b="1" dirty="0">
                <a:latin typeface="Times New Roman"/>
                <a:ea typeface="Calibri"/>
                <a:cs typeface="Arial"/>
              </a:rPr>
              <a:t>GA</a:t>
            </a:r>
            <a:r>
              <a:rPr lang="ro-RO" sz="2000" dirty="0">
                <a:latin typeface="Times New Roman"/>
                <a:ea typeface="Calibri"/>
                <a:cs typeface="Arial"/>
              </a:rPr>
              <a:t> folosește evoluție prin generații</a:t>
            </a:r>
          </a:p>
          <a:p>
            <a:pPr marL="285750" indent="-285750">
              <a:buFont typeface="Arial"/>
              <a:buChar char="•"/>
            </a:pPr>
            <a:r>
              <a:rPr lang="ro-RO" sz="2000" b="1" dirty="0">
                <a:latin typeface="Times New Roman"/>
                <a:ea typeface="Calibri"/>
                <a:cs typeface="Arial"/>
              </a:rPr>
              <a:t>ACO </a:t>
            </a:r>
            <a:r>
              <a:rPr lang="ro-RO" sz="2000" dirty="0">
                <a:latin typeface="Times New Roman"/>
                <a:ea typeface="Calibri"/>
                <a:cs typeface="Arial"/>
              </a:rPr>
              <a:t>simulează trasee optime prin depunerea și evaporarea feromonilor</a:t>
            </a:r>
          </a:p>
          <a:p>
            <a:pPr marL="285750" indent="-285750">
              <a:buFont typeface="Arial"/>
              <a:buChar char="•"/>
            </a:pPr>
            <a:r>
              <a:rPr lang="ro-RO" sz="2000" b="1" dirty="0">
                <a:latin typeface="Times New Roman"/>
                <a:ea typeface="Calibri"/>
                <a:cs typeface="Arial"/>
              </a:rPr>
              <a:t>PSO</a:t>
            </a:r>
            <a:r>
              <a:rPr lang="ro-RO" sz="2000" dirty="0">
                <a:latin typeface="Times New Roman"/>
                <a:ea typeface="Calibri"/>
                <a:cs typeface="Arial"/>
              </a:rPr>
              <a:t> se bazează pe mișcare și memorare a celor mai bune poziții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F4F26B1-8BF4-4B76-9A36-A4ED4A8B8E82}"/>
              </a:ext>
            </a:extLst>
          </p:cNvPr>
          <p:cNvSpPr txBox="1"/>
          <p:nvPr/>
        </p:nvSpPr>
        <p:spPr>
          <a:xfrm>
            <a:off x="-431132" y="5193630"/>
            <a:ext cx="42371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Courier New,monospace"/>
              <a:buChar char="o"/>
            </a:pPr>
            <a:r>
              <a:rPr lang="ro-RO" sz="2000" dirty="0">
                <a:latin typeface="Times New Roman"/>
                <a:cs typeface="Times New Roman"/>
              </a:rPr>
              <a:t>evoluează populații prin </a:t>
            </a:r>
            <a:r>
              <a:rPr lang="ro-RO" sz="2000" b="1" dirty="0">
                <a:latin typeface="Times New Roman"/>
                <a:cs typeface="Times New Roman"/>
              </a:rPr>
              <a:t>selecție</a:t>
            </a:r>
            <a:r>
              <a:rPr lang="ro-RO" sz="2000" dirty="0">
                <a:latin typeface="Times New Roman"/>
                <a:cs typeface="Times New Roman"/>
              </a:rPr>
              <a:t>, </a:t>
            </a:r>
            <a:r>
              <a:rPr lang="ro-RO" sz="2000" b="1" dirty="0">
                <a:latin typeface="Times New Roman"/>
                <a:cs typeface="Times New Roman"/>
              </a:rPr>
              <a:t>încrucișare </a:t>
            </a:r>
            <a:r>
              <a:rPr lang="ro-RO" sz="2000" dirty="0">
                <a:latin typeface="Times New Roman"/>
                <a:cs typeface="Times New Roman"/>
              </a:rPr>
              <a:t>și </a:t>
            </a:r>
            <a:r>
              <a:rPr lang="ro-RO" sz="2000" b="1" dirty="0">
                <a:latin typeface="Times New Roman"/>
                <a:cs typeface="Times New Roman"/>
              </a:rPr>
              <a:t>mutație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5024D67-417C-B8B3-AB59-B2DD18D99956}"/>
              </a:ext>
            </a:extLst>
          </p:cNvPr>
          <p:cNvSpPr txBox="1"/>
          <p:nvPr/>
        </p:nvSpPr>
        <p:spPr>
          <a:xfrm>
            <a:off x="3310353" y="5196751"/>
            <a:ext cx="4081047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Courier New,monospace"/>
              <a:buChar char="o"/>
            </a:pPr>
            <a:r>
              <a:rPr lang="ro-RO" sz="2000" b="1" dirty="0">
                <a:latin typeface="Times New Roman"/>
                <a:cs typeface="Times New Roman"/>
              </a:rPr>
              <a:t>furnicile</a:t>
            </a:r>
            <a:r>
              <a:rPr lang="ro-RO" sz="2000" dirty="0">
                <a:latin typeface="Times New Roman"/>
                <a:cs typeface="Times New Roman"/>
              </a:rPr>
              <a:t> marchează rutele eficiente prin depunerea de feromoni</a:t>
            </a:r>
            <a:endParaRPr lang="en-US" sz="2000" dirty="0">
              <a:latin typeface="Times New Roman"/>
              <a:cs typeface="Times New Roman"/>
            </a:endParaRPr>
          </a:p>
          <a:p>
            <a:pPr algn="l"/>
            <a:endParaRPr lang="ro-RO" sz="17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51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CFF2EC13-89C1-F01D-F9A0-55C43B1CD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Soluția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propusă</a:t>
            </a:r>
            <a:br>
              <a:rPr lang="en-US" alt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200" dirty="0">
                <a:latin typeface="Times New Roman"/>
                <a:cs typeface="Times New Roman"/>
              </a:rPr>
              <a:t>Aplicația Dashboard (</a:t>
            </a:r>
            <a:r>
              <a:rPr lang="en-US" altLang="ro-RO" sz="3200" dirty="0" err="1">
                <a:latin typeface="Times New Roman"/>
                <a:cs typeface="Times New Roman"/>
              </a:rPr>
              <a:t>Diagrama</a:t>
            </a:r>
            <a:r>
              <a:rPr lang="en-US" altLang="ro-RO" sz="3200" dirty="0">
                <a:latin typeface="Times New Roman"/>
                <a:cs typeface="Times New Roman"/>
              </a:rPr>
              <a:t> </a:t>
            </a:r>
            <a:r>
              <a:rPr lang="en-US" altLang="ro-RO" sz="3200" dirty="0" err="1">
                <a:latin typeface="Times New Roman"/>
                <a:cs typeface="Times New Roman"/>
              </a:rPr>
              <a:t>arhitecturală</a:t>
            </a:r>
            <a:r>
              <a:rPr lang="en-US" altLang="ro-RO" sz="3200" dirty="0">
                <a:latin typeface="Times New Roman"/>
                <a:cs typeface="Times New Roman"/>
              </a:rPr>
              <a:t>)</a:t>
            </a:r>
            <a:endParaRPr lang="ro-RO" alt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77BBB59E-04A1-7AED-7E19-451D91A444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31CA50-BFBF-4BF6-9E68-A55BF05E41E1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4" name="TextBox 4">
            <a:extLst>
              <a:ext uri="{FF2B5EF4-FFF2-40B4-BE49-F238E27FC236}">
                <a16:creationId xmlns:a16="http://schemas.microsoft.com/office/drawing/2014/main" id="{3CE85815-CBAC-B270-3B85-304286A55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pic>
        <p:nvPicPr>
          <p:cNvPr id="2" name="Imagine 1" descr="O imagine care conține text, captură de ecran, diagramă, proiectare&#10;&#10;Conținutul generat de inteligența artificială poate fi incorect.">
            <a:extLst>
              <a:ext uri="{FF2B5EF4-FFF2-40B4-BE49-F238E27FC236}">
                <a16:creationId xmlns:a16="http://schemas.microsoft.com/office/drawing/2014/main" id="{1A54AA4D-7594-7C57-E0DF-05931AC15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4" y="1505638"/>
            <a:ext cx="5727579" cy="4975955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78092516-9FED-AF3F-70DB-80094F65C5DE}"/>
              </a:ext>
            </a:extLst>
          </p:cNvPr>
          <p:cNvSpPr txBox="1"/>
          <p:nvPr/>
        </p:nvSpPr>
        <p:spPr>
          <a:xfrm>
            <a:off x="6206289" y="2511409"/>
            <a:ext cx="598399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500" dirty="0">
                <a:latin typeface="Times New Roman"/>
                <a:cs typeface="Arial"/>
              </a:rPr>
              <a:t>arhitectură </a:t>
            </a:r>
            <a:r>
              <a:rPr lang="ro-RO" sz="2500" b="1" dirty="0">
                <a:latin typeface="Times New Roman"/>
                <a:cs typeface="Arial"/>
              </a:rPr>
              <a:t>client-server</a:t>
            </a:r>
            <a:r>
              <a:rPr lang="ro-RO" sz="2500" dirty="0">
                <a:latin typeface="Times New Roman"/>
                <a:cs typeface="Arial"/>
              </a:rPr>
              <a:t>, cu </a:t>
            </a:r>
            <a:r>
              <a:rPr lang="ro-RO" sz="2500" dirty="0" err="1">
                <a:latin typeface="Times New Roman"/>
                <a:cs typeface="Arial"/>
              </a:rPr>
              <a:t>frontend</a:t>
            </a:r>
            <a:r>
              <a:rPr lang="ro-RO" sz="2500" dirty="0">
                <a:latin typeface="Times New Roman"/>
                <a:cs typeface="Arial"/>
              </a:rPr>
              <a:t> în </a:t>
            </a:r>
            <a:r>
              <a:rPr lang="ro-RO" sz="2500" dirty="0" err="1">
                <a:latin typeface="Times New Roman"/>
                <a:cs typeface="Arial"/>
              </a:rPr>
              <a:t>React</a:t>
            </a:r>
            <a:r>
              <a:rPr lang="ro-RO" sz="2500" dirty="0">
                <a:latin typeface="Times New Roman"/>
                <a:cs typeface="Arial"/>
              </a:rPr>
              <a:t> și </a:t>
            </a:r>
            <a:r>
              <a:rPr lang="ro-RO" sz="2500" dirty="0" err="1">
                <a:latin typeface="Times New Roman"/>
                <a:cs typeface="Arial"/>
              </a:rPr>
              <a:t>backend</a:t>
            </a:r>
            <a:r>
              <a:rPr lang="ro-RO" sz="2500" dirty="0">
                <a:latin typeface="Times New Roman"/>
                <a:cs typeface="Arial"/>
              </a:rPr>
              <a:t> în </a:t>
            </a:r>
            <a:r>
              <a:rPr lang="ro-RO" sz="2500" dirty="0" err="1">
                <a:latin typeface="Times New Roman"/>
                <a:cs typeface="Arial"/>
              </a:rPr>
              <a:t>Flask</a:t>
            </a:r>
            <a:endParaRPr lang="ro-RO" sz="2500" dirty="0">
              <a:latin typeface="Times New Roman"/>
              <a:cs typeface="Arial"/>
            </a:endParaRPr>
          </a:p>
          <a:p>
            <a:endParaRPr lang="ro-RO" sz="2500" dirty="0">
              <a:latin typeface="Times New Roman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500" b="1" dirty="0" err="1">
                <a:latin typeface="Times New Roman"/>
                <a:cs typeface="Arial"/>
              </a:rPr>
              <a:t>backend-ul</a:t>
            </a:r>
            <a:r>
              <a:rPr lang="ro-RO" sz="2500" b="1" dirty="0">
                <a:latin typeface="Times New Roman"/>
                <a:cs typeface="Arial"/>
              </a:rPr>
              <a:t> modular</a:t>
            </a:r>
          </a:p>
          <a:p>
            <a:endParaRPr lang="ro-RO" sz="2500" dirty="0">
              <a:latin typeface="Times New Roman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500" dirty="0">
                <a:latin typeface="Times New Roman"/>
                <a:cs typeface="Arial"/>
              </a:rPr>
              <a:t>date gestionate prin </a:t>
            </a:r>
            <a:r>
              <a:rPr lang="ro-RO" sz="2500" b="1" dirty="0">
                <a:latin typeface="Times New Roman"/>
                <a:cs typeface="Arial"/>
              </a:rPr>
              <a:t>API-uri REST</a:t>
            </a:r>
            <a:r>
              <a:rPr lang="ro-RO" sz="2500" dirty="0">
                <a:latin typeface="Times New Roman"/>
                <a:cs typeface="Arial"/>
              </a:rPr>
              <a:t> și stocate în </a:t>
            </a:r>
            <a:r>
              <a:rPr lang="ro-RO" sz="2500" b="1" dirty="0" err="1">
                <a:latin typeface="Times New Roman"/>
                <a:cs typeface="Arial"/>
              </a:rPr>
              <a:t>PostgreSQL</a:t>
            </a:r>
            <a:endParaRPr lang="ro-RO" sz="2500" b="1" dirty="0">
              <a:latin typeface="Times New Roman"/>
              <a:cs typeface="Arial"/>
            </a:endParaRPr>
          </a:p>
          <a:p>
            <a:endParaRPr lang="ro-RO" sz="2500" dirty="0">
              <a:latin typeface="Times New Roman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B9DC-3A39-F05D-2B4E-1D5E088A5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67AF7BD-4465-1C0A-A93E-A7010A9DD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sz="3600" dirty="0" err="1">
                <a:latin typeface="Times New Roman"/>
                <a:cs typeface="Times New Roman"/>
              </a:rPr>
              <a:t>Soluția</a:t>
            </a:r>
            <a:r>
              <a:rPr lang="en-US" altLang="ro-RO" sz="3600" dirty="0">
                <a:latin typeface="Times New Roman"/>
                <a:cs typeface="Times New Roman"/>
              </a:rPr>
              <a:t> </a:t>
            </a:r>
            <a:r>
              <a:rPr lang="en-US" altLang="ro-RO" sz="3600" dirty="0" err="1">
                <a:latin typeface="Times New Roman"/>
                <a:cs typeface="Times New Roman"/>
              </a:rPr>
              <a:t>propusă</a:t>
            </a:r>
            <a:br>
              <a:rPr lang="en-US" alt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ro-RO" sz="3200" dirty="0">
                <a:latin typeface="Times New Roman"/>
                <a:cs typeface="Times New Roman"/>
              </a:rPr>
              <a:t>Dashboard (</a:t>
            </a:r>
            <a:r>
              <a:rPr lang="en-US" altLang="ro-RO" sz="3200" dirty="0" err="1">
                <a:latin typeface="Times New Roman"/>
                <a:cs typeface="Times New Roman"/>
              </a:rPr>
              <a:t>Vizualizare</a:t>
            </a:r>
            <a:r>
              <a:rPr lang="en-US" altLang="ro-RO" sz="32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B675086-6A97-C00A-8AC1-630639F6C60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63133-032E-4256-9D2A-4E81B39E9400}" type="slidenum">
              <a:rPr lang="en-US" altLang="ro-RO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ro-RO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TextBox 2">
            <a:extLst>
              <a:ext uri="{FF2B5EF4-FFF2-40B4-BE49-F238E27FC236}">
                <a16:creationId xmlns:a16="http://schemas.microsoft.com/office/drawing/2014/main" id="{96F9A339-9BB9-7303-8669-D5AA7AFF8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483350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>
                <a:hlinkClick r:id="rId3"/>
              </a:rPr>
              <a:t>https://dsrl.eu/</a:t>
            </a:r>
            <a:r>
              <a:rPr lang="en-US" altLang="ro-RO"/>
              <a:t> </a:t>
            </a:r>
          </a:p>
        </p:txBody>
      </p:sp>
      <p:pic>
        <p:nvPicPr>
          <p:cNvPr id="5" name="Imagine 4" descr="O imagine care conține text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C06A4159-4858-503D-B6DD-6C233A679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7225"/>
            <a:ext cx="5912868" cy="2391492"/>
          </a:xfrm>
          <a:prstGeom prst="rect">
            <a:avLst/>
          </a:prstGeom>
        </p:spPr>
      </p:pic>
      <p:pic>
        <p:nvPicPr>
          <p:cNvPr id="8" name="Imagine 7" descr="O imagine care conține text, captură de ecran, diagramă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B815D078-4FA6-8E8A-09C3-22DF7449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" y="3961524"/>
            <a:ext cx="5915285" cy="2524955"/>
          </a:xfrm>
          <a:prstGeom prst="rect">
            <a:avLst/>
          </a:prstGeom>
        </p:spPr>
      </p:pic>
      <p:pic>
        <p:nvPicPr>
          <p:cNvPr id="9" name="Imagine 8" descr="O imagine care conține text, captură de ecran, diagramă, Interval&#10;&#10;Conținutul generat de inteligența artificială poate fi incorect.">
            <a:extLst>
              <a:ext uri="{FF2B5EF4-FFF2-40B4-BE49-F238E27FC236}">
                <a16:creationId xmlns:a16="http://schemas.microsoft.com/office/drawing/2014/main" id="{BB30CDC4-6A26-AF12-2DB4-4D956ADC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26" y="3891227"/>
            <a:ext cx="6276473" cy="2594783"/>
          </a:xfrm>
          <a:prstGeom prst="rect">
            <a:avLst/>
          </a:prstGeom>
        </p:spPr>
      </p:pic>
      <p:sp>
        <p:nvSpPr>
          <p:cNvPr id="11" name="CasetăText 10">
            <a:extLst>
              <a:ext uri="{FF2B5EF4-FFF2-40B4-BE49-F238E27FC236}">
                <a16:creationId xmlns:a16="http://schemas.microsoft.com/office/drawing/2014/main" id="{0E1E4448-79D5-00C5-F9E7-10033F1676C2}"/>
              </a:ext>
            </a:extLst>
          </p:cNvPr>
          <p:cNvSpPr txBox="1"/>
          <p:nvPr/>
        </p:nvSpPr>
        <p:spPr>
          <a:xfrm>
            <a:off x="5983535" y="1929401"/>
            <a:ext cx="641077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o-RO" sz="2500" dirty="0" err="1">
                <a:latin typeface="Times New Roman"/>
                <a:cs typeface="Arial"/>
              </a:rPr>
              <a:t>frontend</a:t>
            </a:r>
            <a:r>
              <a:rPr lang="ro-RO" sz="2500" dirty="0">
                <a:latin typeface="Times New Roman"/>
                <a:cs typeface="Arial"/>
              </a:rPr>
              <a:t> dezvoltat în </a:t>
            </a:r>
            <a:r>
              <a:rPr lang="ro-RO" sz="2500" dirty="0" err="1">
                <a:latin typeface="Times New Roman"/>
                <a:cs typeface="Arial"/>
              </a:rPr>
              <a:t>React</a:t>
            </a:r>
            <a:r>
              <a:rPr lang="ro-RO" sz="2500" dirty="0">
                <a:latin typeface="Times New Roman"/>
                <a:cs typeface="Arial"/>
              </a:rPr>
              <a:t> cu </a:t>
            </a:r>
            <a:r>
              <a:rPr lang="ro-RO" sz="2500" dirty="0" err="1">
                <a:latin typeface="Times New Roman"/>
                <a:cs typeface="Arial"/>
              </a:rPr>
              <a:t>TypeScript</a:t>
            </a:r>
            <a:endParaRPr lang="ro-RO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o-RO" sz="2500" dirty="0">
                <a:latin typeface="Times New Roman"/>
                <a:cs typeface="Arial"/>
              </a:rPr>
              <a:t>3 pagini principale</a:t>
            </a:r>
            <a:endParaRPr lang="ro-RO" sz="2500" dirty="0">
              <a:latin typeface="Times New Roman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ro-RO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82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5E7EDEC7EB74FADCE44007AED97FE" ma:contentTypeVersion="3" ma:contentTypeDescription="Create a new document." ma:contentTypeScope="" ma:versionID="5f0226bdc7184d9b48200912423965a1">
  <xsd:schema xmlns:xsd="http://www.w3.org/2001/XMLSchema" xmlns:xs="http://www.w3.org/2001/XMLSchema" xmlns:p="http://schemas.microsoft.com/office/2006/metadata/properties" xmlns:ns2="3fe4f107-2fbc-4e97-a9ed-55f85a27ec33" targetNamespace="http://schemas.microsoft.com/office/2006/metadata/properties" ma:root="true" ma:fieldsID="bedbf5d3cb51d26c8879092f33f263e0" ns2:_="">
    <xsd:import namespace="3fe4f107-2fbc-4e97-a9ed-55f85a27ec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e4f107-2fbc-4e97-a9ed-55f85a27ec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F3E392-1A3D-4E74-8B5D-4FA74C340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8B086D-87A2-4B59-B6DB-6C4E1F615E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e4f107-2fbc-4e97-a9ed-55f85a27ec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8638</TotalTime>
  <Words>1546</Words>
  <Application>Microsoft Macintosh PowerPoint</Application>
  <PresentationFormat>Widescreen</PresentationFormat>
  <Paragraphs>220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Arial,Sans-Serif</vt:lpstr>
      <vt:lpstr>Calibri</vt:lpstr>
      <vt:lpstr>Calibri,Sans-Serif</vt:lpstr>
      <vt:lpstr>Cambria Math</vt:lpstr>
      <vt:lpstr>Courier New</vt:lpstr>
      <vt:lpstr>Courier New,monospace</vt:lpstr>
      <vt:lpstr>Helvetica</vt:lpstr>
      <vt:lpstr>Times New Roman</vt:lpstr>
      <vt:lpstr>Tw Cen MT</vt:lpstr>
      <vt:lpstr>Wingdings</vt:lpstr>
      <vt:lpstr>Median</vt:lpstr>
      <vt:lpstr>PowerPoint Presentation</vt:lpstr>
      <vt:lpstr>Cuprins</vt:lpstr>
      <vt:lpstr>Context și Motivație</vt:lpstr>
      <vt:lpstr>State of the Art</vt:lpstr>
      <vt:lpstr>Soluția propusă Arhitectura conceptuală a aplicației</vt:lpstr>
      <vt:lpstr>Soluția propusă</vt:lpstr>
      <vt:lpstr>Soluția propusă Algoritmii de optimizare utilizați</vt:lpstr>
      <vt:lpstr>Soluția propusă Aplicația Dashboard (Diagrama arhitecturală)</vt:lpstr>
      <vt:lpstr>Soluția propusă Dashboard (Vizualizare)</vt:lpstr>
      <vt:lpstr>Setul de date</vt:lpstr>
      <vt:lpstr>Rezultate Modele de predicție</vt:lpstr>
      <vt:lpstr>Rezultate Algoritmii de optimizare (GA)</vt:lpstr>
      <vt:lpstr>Rezultate Algoritmii de optimizare (ACO)</vt:lpstr>
      <vt:lpstr>Rezultate Algoritmii de optimizare (PSO)</vt:lpstr>
      <vt:lpstr>Concluzii</vt:lpstr>
      <vt:lpstr>PowerPoint Presentation</vt:lpstr>
      <vt:lpstr>PowerPoint Presentation</vt:lpstr>
    </vt:vector>
  </TitlesOfParts>
  <Company>utcn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Sorin</dc:creator>
  <cp:lastModifiedBy>Boar, Daniel</cp:lastModifiedBy>
  <cp:revision>2535</cp:revision>
  <dcterms:created xsi:type="dcterms:W3CDTF">2008-05-22T10:09:44Z</dcterms:created>
  <dcterms:modified xsi:type="dcterms:W3CDTF">2025-07-15T05:34:40Z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2023-07-03T10:52:21Z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5a5e487e-2408-49ad-9c0e-e4cb0761936d</vt:lpwstr>
  </property>
  <property fmtid="{D5CDD505-2E9C-101B-9397-08002B2CF9AE}" pid="8" name="MSIP_Label_5b58b62f-6f94-46bd-8089-18e64b0a9abb_ContentBits">
    <vt:lpwstr>0</vt:lpwstr>
  </property>
</Properties>
</file>